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3"/>
    <p:sldMasterId id="2147483704" r:id="rId4"/>
    <p:sldMasterId id="2147483705" r:id="rId5"/>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Ubuntu"/>
      <p:regular r:id="rId41"/>
      <p:bold r:id="rId42"/>
      <p:italic r:id="rId43"/>
      <p:boldItalic r:id="rId44"/>
    </p:embeddedFont>
    <p:embeddedFont>
      <p:font typeface="Proxima Nova"/>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Ubuntu-bold.fntdata"/><Relationship Id="rId41" Type="http://schemas.openxmlformats.org/officeDocument/2006/relationships/font" Target="fonts/Ubuntu-regular.fntdata"/><Relationship Id="rId44" Type="http://schemas.openxmlformats.org/officeDocument/2006/relationships/font" Target="fonts/Ubuntu-boldItalic.fntdata"/><Relationship Id="rId43" Type="http://schemas.openxmlformats.org/officeDocument/2006/relationships/font" Target="fonts/Ubuntu-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Lato-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d8050114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d8050114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198a36df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198a36df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198a36dfd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198a36dfd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198a36df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198a36df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198a36df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198a36df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198a36dfd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198a36dfd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3c1bfbf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c1bfbf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6198a36dfd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198a36dfd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3afcb2d9d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afcb2d9d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c1bfbfe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c1bfbfe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61a72fd6c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61a72fd6c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7e718f8cd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e718f8c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61a72fd6c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61a72fd6c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61a72fd6c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61a72fd6c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6198a36df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6198a36df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6198a36df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6198a36df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1c134152627e87da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c134152627e87da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6198a36dfd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6198a36dfd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6198a36dfd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6198a36dfd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6198a36df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6198a36df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6198a36dfd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198a36dfd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1c134152627e87da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c134152627e87da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1a72fd6ce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1a72fd6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1c134152627e87da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c134152627e87da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3afcb2d9d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afcb2d9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Eliminar aquest recordatoei i posr l’exemple de càlcul de funció de pèrdues del capítol d’optimització per motivar l’objectiu.</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4e84b5253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4e84b5253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d8dfdf272e368f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d8dfdf272e368f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198a36df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198a36df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afcb2d9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afcb2d9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afcb2d9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afcb2d9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1e0f3ad77b301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1e0f3ad77b301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198a36df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198a36df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elecombcn-dl.github.io/2017-dlcv/" TargetMode="External"/><Relationship Id="rId3"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3.jpg"/><Relationship Id="rId5" Type="http://schemas.openxmlformats.org/officeDocument/2006/relationships/hyperlink" Target="https://www.insight-centre.org/users/kevin-mcguinness" TargetMode="External"/><Relationship Id="rId6" Type="http://schemas.openxmlformats.org/officeDocument/2006/relationships/hyperlink" Target="https://www.insight-centre.org/" TargetMode="External"/><Relationship Id="rId7" Type="http://schemas.openxmlformats.org/officeDocument/2006/relationships/hyperlink" Target="http://dcu.ie/" TargetMode="External"/><Relationship Id="rId8"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0.png"/><Relationship Id="rId4" Type="http://schemas.openxmlformats.org/officeDocument/2006/relationships/hyperlink" Target="https://www.insight-centre.org/users/kevin-mcguinness" TargetMode="External"/><Relationship Id="rId5" Type="http://schemas.openxmlformats.org/officeDocument/2006/relationships/hyperlink" Target="http://dcu.ie/" TargetMode="External"/><Relationship Id="rId6"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algn="ctr">
              <a:spcBef>
                <a:spcPts val="0"/>
              </a:spcBef>
              <a:spcAft>
                <a:spcPts val="0"/>
              </a:spcAft>
              <a:buClr>
                <a:srgbClr val="FF6633"/>
              </a:buClr>
              <a:buSzPts val="3600"/>
              <a:buNone/>
              <a:defRPr sz="3600">
                <a:solidFill>
                  <a:srgbClr val="FF6633"/>
                </a:solidFill>
              </a:defRPr>
            </a:lvl2pPr>
            <a:lvl3pPr lvl="2" algn="ctr">
              <a:spcBef>
                <a:spcPts val="0"/>
              </a:spcBef>
              <a:spcAft>
                <a:spcPts val="0"/>
              </a:spcAft>
              <a:buClr>
                <a:srgbClr val="FF6633"/>
              </a:buClr>
              <a:buSzPts val="3600"/>
              <a:buNone/>
              <a:defRPr sz="3600">
                <a:solidFill>
                  <a:srgbClr val="FF6633"/>
                </a:solidFill>
              </a:defRPr>
            </a:lvl3pPr>
            <a:lvl4pPr lvl="3" algn="ctr">
              <a:spcBef>
                <a:spcPts val="0"/>
              </a:spcBef>
              <a:spcAft>
                <a:spcPts val="0"/>
              </a:spcAft>
              <a:buClr>
                <a:srgbClr val="FF6633"/>
              </a:buClr>
              <a:buSzPts val="3600"/>
              <a:buNone/>
              <a:defRPr sz="3600">
                <a:solidFill>
                  <a:srgbClr val="FF6633"/>
                </a:solidFill>
              </a:defRPr>
            </a:lvl4pPr>
            <a:lvl5pPr lvl="4" algn="ctr">
              <a:spcBef>
                <a:spcPts val="0"/>
              </a:spcBef>
              <a:spcAft>
                <a:spcPts val="0"/>
              </a:spcAft>
              <a:buClr>
                <a:srgbClr val="FF6633"/>
              </a:buClr>
              <a:buSzPts val="3600"/>
              <a:buNone/>
              <a:defRPr sz="3600">
                <a:solidFill>
                  <a:srgbClr val="FF6633"/>
                </a:solidFill>
              </a:defRPr>
            </a:lvl5pPr>
            <a:lvl6pPr lvl="5" algn="ctr">
              <a:spcBef>
                <a:spcPts val="0"/>
              </a:spcBef>
              <a:spcAft>
                <a:spcPts val="0"/>
              </a:spcAft>
              <a:buClr>
                <a:srgbClr val="FF6633"/>
              </a:buClr>
              <a:buSzPts val="3600"/>
              <a:buNone/>
              <a:defRPr sz="3600">
                <a:solidFill>
                  <a:srgbClr val="FF6633"/>
                </a:solidFill>
              </a:defRPr>
            </a:lvl6pPr>
            <a:lvl7pPr lvl="6" algn="ctr">
              <a:spcBef>
                <a:spcPts val="0"/>
              </a:spcBef>
              <a:spcAft>
                <a:spcPts val="0"/>
              </a:spcAft>
              <a:buClr>
                <a:srgbClr val="FF6633"/>
              </a:buClr>
              <a:buSzPts val="3600"/>
              <a:buNone/>
              <a:defRPr sz="3600">
                <a:solidFill>
                  <a:srgbClr val="FF6633"/>
                </a:solidFill>
              </a:defRPr>
            </a:lvl7pPr>
            <a:lvl8pPr lvl="7" algn="ctr">
              <a:spcBef>
                <a:spcPts val="0"/>
              </a:spcBef>
              <a:spcAft>
                <a:spcPts val="0"/>
              </a:spcAft>
              <a:buClr>
                <a:srgbClr val="FF6633"/>
              </a:buClr>
              <a:buSzPts val="3600"/>
              <a:buNone/>
              <a:defRPr sz="3600">
                <a:solidFill>
                  <a:srgbClr val="FF6633"/>
                </a:solidFill>
              </a:defRPr>
            </a:lvl8pPr>
            <a:lvl9pPr lvl="8" algn="ctr">
              <a:spcBef>
                <a:spcPts val="0"/>
              </a:spcBef>
              <a:spcAft>
                <a:spcPts val="0"/>
              </a:spcAft>
              <a:buClr>
                <a:srgbClr val="FF6633"/>
              </a:buClr>
              <a:buSzPts val="3600"/>
              <a:buNone/>
              <a:defRPr sz="3600">
                <a:solidFill>
                  <a:srgbClr val="FF6633"/>
                </a:solidFill>
              </a:defRPr>
            </a:lvl9pPr>
          </a:lstStyle>
          <a:p/>
        </p:txBody>
      </p:sp>
      <p:sp>
        <p:nvSpPr>
          <p:cNvPr id="11" name="Google Shape;11;p2"/>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nvSpPr>
        <p:spPr>
          <a:xfrm>
            <a:off x="1180338" y="4798650"/>
            <a:ext cx="11817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073763"/>
                </a:solidFill>
                <a:hlinkClick r:id="rId2"/>
              </a:rPr>
              <a:t>[course site]</a:t>
            </a:r>
            <a:endParaRPr>
              <a:solidFill>
                <a:srgbClr val="073763"/>
              </a:solidFill>
            </a:endParaRPr>
          </a:p>
        </p:txBody>
      </p:sp>
      <p:pic>
        <p:nvPicPr>
          <p:cNvPr descr="Slide2.jpg" id="14" name="Google Shape;14;p2"/>
          <p:cNvPicPr preferRelativeResize="0"/>
          <p:nvPr/>
        </p:nvPicPr>
        <p:blipFill>
          <a:blip r:embed="rId3">
            <a:alphaModFix/>
          </a:blip>
          <a:stretch>
            <a:fillRect/>
          </a:stretch>
        </p:blipFill>
        <p:spPr>
          <a:xfrm>
            <a:off x="0" y="0"/>
            <a:ext cx="3655525" cy="4874026"/>
          </a:xfrm>
          <a:prstGeom prst="rect">
            <a:avLst/>
          </a:prstGeom>
          <a:noFill/>
          <a:ln>
            <a:noFill/>
          </a:ln>
        </p:spPr>
      </p:pic>
      <p:pic>
        <p:nvPicPr>
          <p:cNvPr id="15" name="Google Shape;15;p2"/>
          <p:cNvPicPr preferRelativeResize="0"/>
          <p:nvPr/>
        </p:nvPicPr>
        <p:blipFill>
          <a:blip r:embed="rId4">
            <a:alphaModFix/>
          </a:blip>
          <a:stretch>
            <a:fillRect/>
          </a:stretch>
        </p:blipFill>
        <p:spPr>
          <a:xfrm>
            <a:off x="6486449" y="63088"/>
            <a:ext cx="866775" cy="906075"/>
          </a:xfrm>
          <a:prstGeom prst="rect">
            <a:avLst/>
          </a:prstGeom>
          <a:noFill/>
          <a:ln>
            <a:noFill/>
          </a:ln>
        </p:spPr>
      </p:pic>
      <p:sp>
        <p:nvSpPr>
          <p:cNvPr id="16" name="Google Shape;16;p2"/>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grpSp>
        <p:nvGrpSpPr>
          <p:cNvPr id="17" name="Google Shape;17;p2"/>
          <p:cNvGrpSpPr/>
          <p:nvPr/>
        </p:nvGrpSpPr>
        <p:grpSpPr>
          <a:xfrm>
            <a:off x="4207978" y="3450922"/>
            <a:ext cx="4084837" cy="1529223"/>
            <a:chOff x="2534000" y="1807134"/>
            <a:chExt cx="4084837" cy="1529223"/>
          </a:xfrm>
        </p:grpSpPr>
        <p:sp>
          <p:nvSpPr>
            <p:cNvPr id="18" name="Google Shape;18;p2"/>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uFill>
                    <a:noFill/>
                  </a:uFill>
                  <a:latin typeface="Ubuntu"/>
                  <a:ea typeface="Ubuntu"/>
                  <a:cs typeface="Ubuntu"/>
                  <a:sym typeface="Ubuntu"/>
                  <a:hlinkClick r:id="rId5"/>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19" name="Google Shape;19;p2"/>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Research Fellow</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6"/>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7"/>
                </a:rPr>
                <a:t>Dublin City University</a:t>
              </a:r>
              <a:endParaRPr sz="900">
                <a:solidFill>
                  <a:srgbClr val="78909C"/>
                </a:solidFill>
              </a:endParaRPr>
            </a:p>
          </p:txBody>
        </p:sp>
        <p:pic>
          <p:nvPicPr>
            <p:cNvPr id="20" name="Google Shape;20;p2"/>
            <p:cNvPicPr preferRelativeResize="0"/>
            <p:nvPr/>
          </p:nvPicPr>
          <p:blipFill>
            <a:blip r:embed="rId8">
              <a:alphaModFix/>
            </a:blip>
            <a:stretch>
              <a:fillRect/>
            </a:stretch>
          </p:blipFill>
          <p:spPr>
            <a:xfrm>
              <a:off x="2534000" y="1865000"/>
              <a:ext cx="1262575" cy="1262575"/>
            </a:xfrm>
            <a:prstGeom prst="rect">
              <a:avLst/>
            </a:prstGeom>
            <a:noFill/>
            <a:ln>
              <a:noFill/>
            </a:ln>
          </p:spPr>
        </p:pic>
      </p:grpSp>
      <p:pic>
        <p:nvPicPr>
          <p:cNvPr descr="Image result for dcu logo" id="21" name="Google Shape;21;p2"/>
          <p:cNvPicPr preferRelativeResize="0"/>
          <p:nvPr/>
        </p:nvPicPr>
        <p:blipFill>
          <a:blip r:embed="rId9">
            <a:alphaModFix/>
          </a:blip>
          <a:stretch>
            <a:fillRect/>
          </a:stretch>
        </p:blipFill>
        <p:spPr>
          <a:xfrm>
            <a:off x="7830875" y="3662925"/>
            <a:ext cx="941075" cy="8661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ight DL" type="title">
  <p:cSld name="TITLE">
    <p:bg>
      <p:bgPr>
        <a:solidFill>
          <a:srgbClr val="ECF0F1"/>
        </a:solidFill>
      </p:bgPr>
    </p:bg>
    <p:spTree>
      <p:nvGrpSpPr>
        <p:cNvPr id="63" name="Shape 63"/>
        <p:cNvGrpSpPr/>
        <p:nvPr/>
      </p:nvGrpSpPr>
      <p:grpSpPr>
        <a:xfrm>
          <a:off x="0" y="0"/>
          <a:ext cx="0" cy="0"/>
          <a:chOff x="0" y="0"/>
          <a:chExt cx="0" cy="0"/>
        </a:xfrm>
      </p:grpSpPr>
      <p:sp>
        <p:nvSpPr>
          <p:cNvPr id="64" name="Google Shape;64;p14"/>
          <p:cNvSpPr/>
          <p:nvPr/>
        </p:nvSpPr>
        <p:spPr>
          <a:xfrm>
            <a:off x="-19425" y="0"/>
            <a:ext cx="2672400" cy="5163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ctrTitle"/>
          </p:nvPr>
        </p:nvSpPr>
        <p:spPr>
          <a:xfrm>
            <a:off x="3005250" y="1593650"/>
            <a:ext cx="5750100" cy="1642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Font typeface="Ubuntu"/>
              <a:buNone/>
              <a:defRPr sz="3000">
                <a:latin typeface="Ubuntu"/>
                <a:ea typeface="Ubuntu"/>
                <a:cs typeface="Ubuntu"/>
                <a:sym typeface="Ubuntu"/>
              </a:defRPr>
            </a:lvl2pPr>
            <a:lvl3pPr lvl="2" rtl="0" algn="ctr">
              <a:spcBef>
                <a:spcPts val="0"/>
              </a:spcBef>
              <a:spcAft>
                <a:spcPts val="0"/>
              </a:spcAft>
              <a:buSzPts val="3000"/>
              <a:buFont typeface="Ubuntu"/>
              <a:buNone/>
              <a:defRPr sz="3000">
                <a:latin typeface="Ubuntu"/>
                <a:ea typeface="Ubuntu"/>
                <a:cs typeface="Ubuntu"/>
                <a:sym typeface="Ubuntu"/>
              </a:defRPr>
            </a:lvl3pPr>
            <a:lvl4pPr lvl="3" rtl="0" algn="ctr">
              <a:spcBef>
                <a:spcPts val="0"/>
              </a:spcBef>
              <a:spcAft>
                <a:spcPts val="0"/>
              </a:spcAft>
              <a:buSzPts val="3000"/>
              <a:buFont typeface="Ubuntu"/>
              <a:buNone/>
              <a:defRPr sz="3000">
                <a:latin typeface="Ubuntu"/>
                <a:ea typeface="Ubuntu"/>
                <a:cs typeface="Ubuntu"/>
                <a:sym typeface="Ubuntu"/>
              </a:defRPr>
            </a:lvl4pPr>
            <a:lvl5pPr lvl="4" rtl="0" algn="ctr">
              <a:spcBef>
                <a:spcPts val="0"/>
              </a:spcBef>
              <a:spcAft>
                <a:spcPts val="0"/>
              </a:spcAft>
              <a:buSzPts val="3000"/>
              <a:buFont typeface="Ubuntu"/>
              <a:buNone/>
              <a:defRPr sz="3000">
                <a:latin typeface="Ubuntu"/>
                <a:ea typeface="Ubuntu"/>
                <a:cs typeface="Ubuntu"/>
                <a:sym typeface="Ubuntu"/>
              </a:defRPr>
            </a:lvl5pPr>
            <a:lvl6pPr lvl="5" rtl="0" algn="ctr">
              <a:spcBef>
                <a:spcPts val="0"/>
              </a:spcBef>
              <a:spcAft>
                <a:spcPts val="0"/>
              </a:spcAft>
              <a:buSzPts val="3000"/>
              <a:buFont typeface="Ubuntu"/>
              <a:buNone/>
              <a:defRPr sz="3000">
                <a:latin typeface="Ubuntu"/>
                <a:ea typeface="Ubuntu"/>
                <a:cs typeface="Ubuntu"/>
                <a:sym typeface="Ubuntu"/>
              </a:defRPr>
            </a:lvl6pPr>
            <a:lvl7pPr lvl="6" rtl="0" algn="ctr">
              <a:spcBef>
                <a:spcPts val="0"/>
              </a:spcBef>
              <a:spcAft>
                <a:spcPts val="0"/>
              </a:spcAft>
              <a:buSzPts val="3000"/>
              <a:buFont typeface="Ubuntu"/>
              <a:buNone/>
              <a:defRPr sz="3000">
                <a:latin typeface="Ubuntu"/>
                <a:ea typeface="Ubuntu"/>
                <a:cs typeface="Ubuntu"/>
                <a:sym typeface="Ubuntu"/>
              </a:defRPr>
            </a:lvl7pPr>
            <a:lvl8pPr lvl="7" rtl="0" algn="ctr">
              <a:spcBef>
                <a:spcPts val="0"/>
              </a:spcBef>
              <a:spcAft>
                <a:spcPts val="0"/>
              </a:spcAft>
              <a:buSzPts val="3000"/>
              <a:buFont typeface="Ubuntu"/>
              <a:buNone/>
              <a:defRPr sz="3000">
                <a:latin typeface="Ubuntu"/>
                <a:ea typeface="Ubuntu"/>
                <a:cs typeface="Ubuntu"/>
                <a:sym typeface="Ubuntu"/>
              </a:defRPr>
            </a:lvl8pPr>
            <a:lvl9pPr lvl="8" rtl="0" algn="ctr">
              <a:spcBef>
                <a:spcPts val="0"/>
              </a:spcBef>
              <a:spcAft>
                <a:spcPts val="0"/>
              </a:spcAft>
              <a:buSzPts val="3000"/>
              <a:buFont typeface="Ubuntu"/>
              <a:buNone/>
              <a:defRPr sz="3000">
                <a:latin typeface="Ubuntu"/>
                <a:ea typeface="Ubuntu"/>
                <a:cs typeface="Ubuntu"/>
                <a:sym typeface="Ubuntu"/>
              </a:defRPr>
            </a:lvl9pPr>
          </a:lstStyle>
          <a:p/>
        </p:txBody>
      </p:sp>
      <p:sp>
        <p:nvSpPr>
          <p:cNvPr id="66" name="Google Shape;66;p14"/>
          <p:cNvSpPr txBox="1"/>
          <p:nvPr>
            <p:ph idx="1" type="subTitle"/>
          </p:nvPr>
        </p:nvSpPr>
        <p:spPr>
          <a:xfrm>
            <a:off x="3024685" y="485737"/>
            <a:ext cx="5467200" cy="115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Dcu-logo.png" id="68" name="Google Shape;68;p14"/>
          <p:cNvPicPr preferRelativeResize="0"/>
          <p:nvPr/>
        </p:nvPicPr>
        <p:blipFill>
          <a:blip r:embed="rId2">
            <a:alphaModFix/>
          </a:blip>
          <a:stretch>
            <a:fillRect/>
          </a:stretch>
        </p:blipFill>
        <p:spPr>
          <a:xfrm>
            <a:off x="824312" y="4161328"/>
            <a:ext cx="984925" cy="671975"/>
          </a:xfrm>
          <a:prstGeom prst="rect">
            <a:avLst/>
          </a:prstGeom>
          <a:noFill/>
          <a:ln>
            <a:noFill/>
          </a:ln>
        </p:spPr>
      </p:pic>
      <p:pic>
        <p:nvPicPr>
          <p:cNvPr id="69" name="Google Shape;69;p14"/>
          <p:cNvPicPr preferRelativeResize="0"/>
          <p:nvPr/>
        </p:nvPicPr>
        <p:blipFill rotWithShape="1">
          <a:blip r:embed="rId3">
            <a:alphaModFix/>
          </a:blip>
          <a:srcRect b="14624" l="0" r="27901" t="0"/>
          <a:stretch/>
        </p:blipFill>
        <p:spPr>
          <a:xfrm>
            <a:off x="533920" y="249718"/>
            <a:ext cx="1905227" cy="1156499"/>
          </a:xfrm>
          <a:prstGeom prst="rect">
            <a:avLst/>
          </a:prstGeom>
          <a:noFill/>
          <a:ln>
            <a:noFill/>
          </a:ln>
        </p:spPr>
      </p:pic>
      <p:grpSp>
        <p:nvGrpSpPr>
          <p:cNvPr id="70" name="Google Shape;70;p14"/>
          <p:cNvGrpSpPr/>
          <p:nvPr/>
        </p:nvGrpSpPr>
        <p:grpSpPr>
          <a:xfrm>
            <a:off x="3129103" y="3527597"/>
            <a:ext cx="4084837" cy="1529223"/>
            <a:chOff x="2534000" y="1807134"/>
            <a:chExt cx="4084837" cy="1529223"/>
          </a:xfrm>
        </p:grpSpPr>
        <p:sp>
          <p:nvSpPr>
            <p:cNvPr id="71" name="Google Shape;71;p14"/>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uFill>
                    <a:noFill/>
                  </a:uFill>
                  <a:latin typeface="Ubuntu"/>
                  <a:ea typeface="Ubuntu"/>
                  <a:cs typeface="Ubuntu"/>
                  <a:sym typeface="Ubuntu"/>
                  <a:hlinkClick r:id="rId4"/>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72" name="Google Shape;72;p14"/>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Assistant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chemeClr val="accent3"/>
                  </a:solidFill>
                  <a:latin typeface="Ubuntu"/>
                  <a:ea typeface="Ubuntu"/>
                  <a:cs typeface="Ubuntu"/>
                  <a:sym typeface="Ubuntu"/>
                </a:rPr>
                <a:t>School of Electronic Engineering</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5"/>
                </a:rPr>
                <a:t>Dublin City University</a:t>
              </a:r>
              <a:endParaRPr sz="900">
                <a:solidFill>
                  <a:srgbClr val="78909C"/>
                </a:solidFill>
              </a:endParaRPr>
            </a:p>
          </p:txBody>
        </p:sp>
        <p:pic>
          <p:nvPicPr>
            <p:cNvPr id="73" name="Google Shape;73;p14"/>
            <p:cNvPicPr preferRelativeResize="0"/>
            <p:nvPr/>
          </p:nvPicPr>
          <p:blipFill>
            <a:blip r:embed="rId6">
              <a:alphaModFix/>
            </a:blip>
            <a:stretch>
              <a:fillRect/>
            </a:stretch>
          </p:blipFill>
          <p:spPr>
            <a:xfrm>
              <a:off x="2534000" y="1865000"/>
              <a:ext cx="1262575" cy="1262575"/>
            </a:xfrm>
            <a:prstGeom prst="rect">
              <a:avLst/>
            </a:prstGeom>
            <a:noFill/>
            <a:ln>
              <a:noFill/>
            </a:ln>
          </p:spPr>
        </p:pic>
      </p:grpSp>
      <p:sp>
        <p:nvSpPr>
          <p:cNvPr id="74" name="Google Shape;74;p14"/>
          <p:cNvSpPr txBox="1"/>
          <p:nvPr/>
        </p:nvSpPr>
        <p:spPr>
          <a:xfrm>
            <a:off x="272071" y="1675956"/>
            <a:ext cx="2128200" cy="20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DEEP LEARNING WORKSHOP</a:t>
            </a:r>
            <a:endParaRPr sz="24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Dublin City University</a:t>
            </a:r>
            <a:endParaRPr sz="18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21-22 May 2018</a:t>
            </a:r>
            <a:endParaRPr sz="2400">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ECF0F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5" name="Google Shape;85;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0" name="Shape 90"/>
        <p:cNvGrpSpPr/>
        <p:nvPr/>
      </p:nvGrpSpPr>
      <p:grpSpPr>
        <a:xfrm>
          <a:off x="0" y="0"/>
          <a:ext cx="0" cy="0"/>
          <a:chOff x="0" y="0"/>
          <a:chExt cx="0" cy="0"/>
        </a:xfrm>
      </p:grpSpPr>
      <p:sp>
        <p:nvSpPr>
          <p:cNvPr id="91" name="Google Shape;91;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4" name="Shape 94"/>
        <p:cNvGrpSpPr/>
        <p:nvPr/>
      </p:nvGrpSpPr>
      <p:grpSpPr>
        <a:xfrm>
          <a:off x="0" y="0"/>
          <a:ext cx="0" cy="0"/>
          <a:chOff x="0" y="0"/>
          <a:chExt cx="0" cy="0"/>
        </a:xfrm>
      </p:grpSpPr>
      <p:sp>
        <p:nvSpPr>
          <p:cNvPr id="95" name="Google Shape;95;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0" name="Google Shape;100;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02" name="Google Shape;10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3" name="Shape 103"/>
        <p:cNvGrpSpPr/>
        <p:nvPr/>
      </p:nvGrpSpPr>
      <p:grpSpPr>
        <a:xfrm>
          <a:off x="0" y="0"/>
          <a:ext cx="0" cy="0"/>
          <a:chOff x="0" y="0"/>
          <a:chExt cx="0" cy="0"/>
        </a:xfrm>
      </p:grpSpPr>
      <p:sp>
        <p:nvSpPr>
          <p:cNvPr id="104" name="Google Shape;10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6" name="Shape 106"/>
        <p:cNvGrpSpPr/>
        <p:nvPr/>
      </p:nvGrpSpPr>
      <p:grpSpPr>
        <a:xfrm>
          <a:off x="0" y="0"/>
          <a:ext cx="0" cy="0"/>
          <a:chOff x="0" y="0"/>
          <a:chExt cx="0" cy="0"/>
        </a:xfrm>
      </p:grpSpPr>
      <p:sp>
        <p:nvSpPr>
          <p:cNvPr id="107" name="Google Shape;10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8" name="Google Shape;108;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000"/>
              </a:spcBef>
              <a:spcAft>
                <a:spcPts val="0"/>
              </a:spcAft>
              <a:buSzPts val="14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
        <p:nvSpPr>
          <p:cNvPr id="109" name="Google Shape;10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6" name="Shape 116"/>
        <p:cNvGrpSpPr/>
        <p:nvPr/>
      </p:nvGrpSpPr>
      <p:grpSpPr>
        <a:xfrm>
          <a:off x="0" y="0"/>
          <a:ext cx="0" cy="0"/>
          <a:chOff x="0" y="0"/>
          <a:chExt cx="0" cy="0"/>
        </a:xfrm>
      </p:grpSpPr>
      <p:sp>
        <p:nvSpPr>
          <p:cNvPr id="117" name="Google Shape;117;p26"/>
          <p:cNvSpPr txBox="1"/>
          <p:nvPr>
            <p:ph type="ctrTitle"/>
          </p:nvPr>
        </p:nvSpPr>
        <p:spPr>
          <a:xfrm>
            <a:off x="4121704" y="744575"/>
            <a:ext cx="471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6633"/>
              </a:buClr>
              <a:buSzPts val="3600"/>
              <a:buNone/>
              <a:defRPr sz="3600">
                <a:solidFill>
                  <a:srgbClr val="FF6633"/>
                </a:solidFill>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118" name="Google Shape;118;p26"/>
          <p:cNvSpPr txBox="1"/>
          <p:nvPr>
            <p:ph idx="1" type="subTitle"/>
          </p:nvPr>
        </p:nvSpPr>
        <p:spPr>
          <a:xfrm>
            <a:off x="4121550" y="2834125"/>
            <a:ext cx="471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9" name="Google Shape;11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0" name="Shape 120"/>
        <p:cNvGrpSpPr/>
        <p:nvPr/>
      </p:nvGrpSpPr>
      <p:grpSpPr>
        <a:xfrm>
          <a:off x="0" y="0"/>
          <a:ext cx="0" cy="0"/>
          <a:chOff x="0" y="0"/>
          <a:chExt cx="0" cy="0"/>
        </a:xfrm>
      </p:grpSpPr>
      <p:sp>
        <p:nvSpPr>
          <p:cNvPr id="121" name="Google Shape;121;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 name="Google Shape;12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6633"/>
              </a:buClr>
              <a:buSzPts val="2800"/>
              <a:buNone/>
              <a:defRPr>
                <a:solidFill>
                  <a:srgbClr val="FF663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6" name="Google Shape;12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1" name="Google Shape;13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5" name="Shape 135"/>
        <p:cNvGrpSpPr/>
        <p:nvPr/>
      </p:nvGrpSpPr>
      <p:grpSpPr>
        <a:xfrm>
          <a:off x="0" y="0"/>
          <a:ext cx="0" cy="0"/>
          <a:chOff x="0" y="0"/>
          <a:chExt cx="0" cy="0"/>
        </a:xfrm>
      </p:grpSpPr>
      <p:sp>
        <p:nvSpPr>
          <p:cNvPr id="136" name="Google Shape;136;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8" name="Google Shape;13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9" name="Shape 139"/>
        <p:cNvGrpSpPr/>
        <p:nvPr/>
      </p:nvGrpSpPr>
      <p:grpSpPr>
        <a:xfrm>
          <a:off x="0" y="0"/>
          <a:ext cx="0" cy="0"/>
          <a:chOff x="0" y="0"/>
          <a:chExt cx="0" cy="0"/>
        </a:xfrm>
      </p:grpSpPr>
      <p:sp>
        <p:nvSpPr>
          <p:cNvPr id="140" name="Google Shape;140;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1" name="Google Shape;14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2" name="Shape 142"/>
        <p:cNvGrpSpPr/>
        <p:nvPr/>
      </p:nvGrpSpPr>
      <p:grpSpPr>
        <a:xfrm>
          <a:off x="0" y="0"/>
          <a:ext cx="0" cy="0"/>
          <a:chOff x="0" y="0"/>
          <a:chExt cx="0" cy="0"/>
        </a:xfrm>
      </p:grpSpPr>
      <p:sp>
        <p:nvSpPr>
          <p:cNvPr id="143" name="Google Shape;143;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5" name="Google Shape;145;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6" name="Google Shape;146;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7" name="Google Shape;14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8" name="Shape 148"/>
        <p:cNvGrpSpPr/>
        <p:nvPr/>
      </p:nvGrpSpPr>
      <p:grpSpPr>
        <a:xfrm>
          <a:off x="0" y="0"/>
          <a:ext cx="0" cy="0"/>
          <a:chOff x="0" y="0"/>
          <a:chExt cx="0" cy="0"/>
        </a:xfrm>
      </p:grpSpPr>
      <p:sp>
        <p:nvSpPr>
          <p:cNvPr id="149" name="Google Shape;149;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50" name="Google Shape;15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1" name="Shape 151"/>
        <p:cNvGrpSpPr/>
        <p:nvPr/>
      </p:nvGrpSpPr>
      <p:grpSpPr>
        <a:xfrm>
          <a:off x="0" y="0"/>
          <a:ext cx="0" cy="0"/>
          <a:chOff x="0" y="0"/>
          <a:chExt cx="0" cy="0"/>
        </a:xfrm>
      </p:grpSpPr>
      <p:sp>
        <p:nvSpPr>
          <p:cNvPr id="152" name="Google Shape;152;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3" name="Google Shape;153;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4" name="Google Shape;15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5" name="Shape 155"/>
        <p:cNvGrpSpPr/>
        <p:nvPr/>
      </p:nvGrpSpPr>
      <p:grpSpPr>
        <a:xfrm>
          <a:off x="0" y="0"/>
          <a:ext cx="0" cy="0"/>
          <a:chOff x="0" y="0"/>
          <a:chExt cx="0" cy="0"/>
        </a:xfrm>
      </p:grpSpPr>
      <p:sp>
        <p:nvSpPr>
          <p:cNvPr id="156" name="Google Shape;15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1" name="Shape 161"/>
        <p:cNvGrpSpPr/>
        <p:nvPr/>
      </p:nvGrpSpPr>
      <p:grpSpPr>
        <a:xfrm>
          <a:off x="0" y="0"/>
          <a:ext cx="0" cy="0"/>
          <a:chOff x="0" y="0"/>
          <a:chExt cx="0" cy="0"/>
        </a:xfrm>
      </p:grpSpPr>
      <p:sp>
        <p:nvSpPr>
          <p:cNvPr id="162" name="Google Shape;162;p38"/>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163" name="Google Shape;163;p38"/>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8"/>
          <p:cNvPicPr preferRelativeResize="0"/>
          <p:nvPr/>
        </p:nvPicPr>
        <p:blipFill>
          <a:blip r:embed="rId2">
            <a:alphaModFix/>
          </a:blip>
          <a:stretch>
            <a:fillRect/>
          </a:stretch>
        </p:blipFill>
        <p:spPr>
          <a:xfrm>
            <a:off x="6486449" y="63088"/>
            <a:ext cx="866775" cy="906075"/>
          </a:xfrm>
          <a:prstGeom prst="rect">
            <a:avLst/>
          </a:prstGeom>
          <a:noFill/>
          <a:ln>
            <a:noFill/>
          </a:ln>
        </p:spPr>
      </p:pic>
      <p:sp>
        <p:nvSpPr>
          <p:cNvPr id="166" name="Google Shape;166;p38"/>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7" name="Shape 167"/>
        <p:cNvGrpSpPr/>
        <p:nvPr/>
      </p:nvGrpSpPr>
      <p:grpSpPr>
        <a:xfrm>
          <a:off x="0" y="0"/>
          <a:ext cx="0" cy="0"/>
          <a:chOff x="0" y="0"/>
          <a:chExt cx="0" cy="0"/>
        </a:xfrm>
      </p:grpSpPr>
      <p:sp>
        <p:nvSpPr>
          <p:cNvPr id="168" name="Google Shape;168;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9" name="Google Shape;16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0" name="Shape 170"/>
        <p:cNvGrpSpPr/>
        <p:nvPr/>
      </p:nvGrpSpPr>
      <p:grpSpPr>
        <a:xfrm>
          <a:off x="0" y="0"/>
          <a:ext cx="0" cy="0"/>
          <a:chOff x="0" y="0"/>
          <a:chExt cx="0" cy="0"/>
        </a:xfrm>
      </p:grpSpPr>
      <p:sp>
        <p:nvSpPr>
          <p:cNvPr id="171" name="Google Shape;17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rtl="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173" name="Google Shape;17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7" name="Google Shape;177;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8" name="Google Shape;17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9" name="Shape 179"/>
        <p:cNvGrpSpPr/>
        <p:nvPr/>
      </p:nvGrpSpPr>
      <p:grpSpPr>
        <a:xfrm>
          <a:off x="0" y="0"/>
          <a:ext cx="0" cy="0"/>
          <a:chOff x="0" y="0"/>
          <a:chExt cx="0" cy="0"/>
        </a:xfrm>
      </p:grpSpPr>
      <p:sp>
        <p:nvSpPr>
          <p:cNvPr id="180" name="Google Shape;1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2" name="Shape 182"/>
        <p:cNvGrpSpPr/>
        <p:nvPr/>
      </p:nvGrpSpPr>
      <p:grpSpPr>
        <a:xfrm>
          <a:off x="0" y="0"/>
          <a:ext cx="0" cy="0"/>
          <a:chOff x="0" y="0"/>
          <a:chExt cx="0" cy="0"/>
        </a:xfrm>
      </p:grpSpPr>
      <p:sp>
        <p:nvSpPr>
          <p:cNvPr id="183" name="Google Shape;183;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4" name="Google Shape;184;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000"/>
              </a:spcBef>
              <a:spcAft>
                <a:spcPts val="0"/>
              </a:spcAft>
              <a:buSzPts val="1200"/>
              <a:buChar char="○"/>
              <a:defRPr sz="1200"/>
            </a:lvl2pPr>
            <a:lvl3pPr indent="-304800" lvl="2" marL="1371600" rtl="0">
              <a:lnSpc>
                <a:spcPct val="100000"/>
              </a:lnSpc>
              <a:spcBef>
                <a:spcPts val="1000"/>
              </a:spcBef>
              <a:spcAft>
                <a:spcPts val="0"/>
              </a:spcAft>
              <a:buSzPts val="1200"/>
              <a:buChar char="■"/>
              <a:defRPr sz="1200"/>
            </a:lvl3pPr>
            <a:lvl4pPr indent="-304800" lvl="3" marL="1828800" rtl="0">
              <a:lnSpc>
                <a:spcPct val="100000"/>
              </a:lnSpc>
              <a:spcBef>
                <a:spcPts val="1000"/>
              </a:spcBef>
              <a:spcAft>
                <a:spcPts val="0"/>
              </a:spcAft>
              <a:buSzPts val="1200"/>
              <a:buChar char="●"/>
              <a:defRPr sz="1200"/>
            </a:lvl4pPr>
            <a:lvl5pPr indent="-304800" lvl="4" marL="2286000" rtl="0">
              <a:lnSpc>
                <a:spcPct val="100000"/>
              </a:lnSpc>
              <a:spcBef>
                <a:spcPts val="1000"/>
              </a:spcBef>
              <a:spcAft>
                <a:spcPts val="0"/>
              </a:spcAft>
              <a:buSzPts val="1200"/>
              <a:buChar char="○"/>
              <a:defRPr sz="1200"/>
            </a:lvl5pPr>
            <a:lvl6pPr indent="-304800" lvl="5" marL="2743200" rtl="0">
              <a:lnSpc>
                <a:spcPct val="100000"/>
              </a:lnSpc>
              <a:spcBef>
                <a:spcPts val="1000"/>
              </a:spcBef>
              <a:spcAft>
                <a:spcPts val="0"/>
              </a:spcAft>
              <a:buSzPts val="1200"/>
              <a:buChar char="■"/>
              <a:defRPr sz="1200"/>
            </a:lvl6pPr>
            <a:lvl7pPr indent="-304800" lvl="6" marL="3200400" rtl="0">
              <a:lnSpc>
                <a:spcPct val="100000"/>
              </a:lnSpc>
              <a:spcBef>
                <a:spcPts val="1000"/>
              </a:spcBef>
              <a:spcAft>
                <a:spcPts val="0"/>
              </a:spcAft>
              <a:buSzPts val="1200"/>
              <a:buChar char="●"/>
              <a:defRPr sz="1200"/>
            </a:lvl7pPr>
            <a:lvl8pPr indent="-304800" lvl="7" marL="3657600" rtl="0">
              <a:lnSpc>
                <a:spcPct val="100000"/>
              </a:lnSpc>
              <a:spcBef>
                <a:spcPts val="1000"/>
              </a:spcBef>
              <a:spcAft>
                <a:spcPts val="0"/>
              </a:spcAft>
              <a:buSzPts val="1200"/>
              <a:buChar char="○"/>
              <a:defRPr sz="1200"/>
            </a:lvl8pPr>
            <a:lvl9pPr indent="-304800" lvl="8" marL="4114800" rtl="0">
              <a:lnSpc>
                <a:spcPct val="100000"/>
              </a:lnSpc>
              <a:spcBef>
                <a:spcPts val="1000"/>
              </a:spcBef>
              <a:spcAft>
                <a:spcPts val="1000"/>
              </a:spcAft>
              <a:buSzPts val="1200"/>
              <a:buChar char="■"/>
              <a:defRPr sz="1200"/>
            </a:lvl9pPr>
          </a:lstStyle>
          <a:p/>
        </p:txBody>
      </p:sp>
      <p:sp>
        <p:nvSpPr>
          <p:cNvPr id="185" name="Google Shape;18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86" name="Shape 186"/>
        <p:cNvGrpSpPr/>
        <p:nvPr/>
      </p:nvGrpSpPr>
      <p:grpSpPr>
        <a:xfrm>
          <a:off x="0" y="0"/>
          <a:ext cx="0" cy="0"/>
          <a:chOff x="0" y="0"/>
          <a:chExt cx="0" cy="0"/>
        </a:xfrm>
      </p:grpSpPr>
      <p:sp>
        <p:nvSpPr>
          <p:cNvPr id="187" name="Google Shape;187;p4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8" name="Google Shape;18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2" name="Google Shape;192;p4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4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4" name="Google Shape;19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5" name="Shape 195"/>
        <p:cNvGrpSpPr/>
        <p:nvPr/>
      </p:nvGrpSpPr>
      <p:grpSpPr>
        <a:xfrm>
          <a:off x="0" y="0"/>
          <a:ext cx="0" cy="0"/>
          <a:chOff x="0" y="0"/>
          <a:chExt cx="0" cy="0"/>
        </a:xfrm>
      </p:grpSpPr>
      <p:sp>
        <p:nvSpPr>
          <p:cNvPr id="196" name="Google Shape;196;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7" name="Google Shape;19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8" name="Shape 198"/>
        <p:cNvGrpSpPr/>
        <p:nvPr/>
      </p:nvGrpSpPr>
      <p:grpSpPr>
        <a:xfrm>
          <a:off x="0" y="0"/>
          <a:ext cx="0" cy="0"/>
          <a:chOff x="0" y="0"/>
          <a:chExt cx="0" cy="0"/>
        </a:xfrm>
      </p:grpSpPr>
      <p:sp>
        <p:nvSpPr>
          <p:cNvPr id="199" name="Google Shape;199;p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 name="Google Shape;200;p4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1" name="Google Shape;20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2" name="Shape 202"/>
        <p:cNvGrpSpPr/>
        <p:nvPr/>
      </p:nvGrpSpPr>
      <p:grpSpPr>
        <a:xfrm>
          <a:off x="0" y="0"/>
          <a:ext cx="0" cy="0"/>
          <a:chOff x="0" y="0"/>
          <a:chExt cx="0" cy="0"/>
        </a:xfrm>
      </p:grpSpPr>
      <p:sp>
        <p:nvSpPr>
          <p:cNvPr id="203" name="Google Shape;20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8" name="Shape 208"/>
        <p:cNvGrpSpPr/>
        <p:nvPr/>
      </p:nvGrpSpPr>
      <p:grpSpPr>
        <a:xfrm>
          <a:off x="0" y="0"/>
          <a:ext cx="0" cy="0"/>
          <a:chOff x="0" y="0"/>
          <a:chExt cx="0" cy="0"/>
        </a:xfrm>
      </p:grpSpPr>
      <p:sp>
        <p:nvSpPr>
          <p:cNvPr id="209" name="Google Shape;209;p50"/>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210" name="Google Shape;210;p50"/>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2" name="Google Shape;212;p50"/>
          <p:cNvPicPr preferRelativeResize="0"/>
          <p:nvPr/>
        </p:nvPicPr>
        <p:blipFill>
          <a:blip r:embed="rId2">
            <a:alphaModFix/>
          </a:blip>
          <a:stretch>
            <a:fillRect/>
          </a:stretch>
        </p:blipFill>
        <p:spPr>
          <a:xfrm>
            <a:off x="6486449" y="63088"/>
            <a:ext cx="866775" cy="906075"/>
          </a:xfrm>
          <a:prstGeom prst="rect">
            <a:avLst/>
          </a:prstGeom>
          <a:noFill/>
          <a:ln>
            <a:noFill/>
          </a:ln>
        </p:spPr>
      </p:pic>
      <p:sp>
        <p:nvSpPr>
          <p:cNvPr id="213" name="Google Shape;213;p50"/>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4" name="Shape 214"/>
        <p:cNvGrpSpPr/>
        <p:nvPr/>
      </p:nvGrpSpPr>
      <p:grpSpPr>
        <a:xfrm>
          <a:off x="0" y="0"/>
          <a:ext cx="0" cy="0"/>
          <a:chOff x="0" y="0"/>
          <a:chExt cx="0" cy="0"/>
        </a:xfrm>
      </p:grpSpPr>
      <p:sp>
        <p:nvSpPr>
          <p:cNvPr id="215" name="Google Shape;215;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6" name="Google Shape;21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7" name="Shape 217"/>
        <p:cNvGrpSpPr/>
        <p:nvPr/>
      </p:nvGrpSpPr>
      <p:grpSpPr>
        <a:xfrm>
          <a:off x="0" y="0"/>
          <a:ext cx="0" cy="0"/>
          <a:chOff x="0" y="0"/>
          <a:chExt cx="0" cy="0"/>
        </a:xfrm>
      </p:grpSpPr>
      <p:sp>
        <p:nvSpPr>
          <p:cNvPr id="218" name="Google Shape;21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rtl="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220" name="Google Shape;22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1" name="Shape 221"/>
        <p:cNvGrpSpPr/>
        <p:nvPr/>
      </p:nvGrpSpPr>
      <p:grpSpPr>
        <a:xfrm>
          <a:off x="0" y="0"/>
          <a:ext cx="0" cy="0"/>
          <a:chOff x="0" y="0"/>
          <a:chExt cx="0" cy="0"/>
        </a:xfrm>
      </p:grpSpPr>
      <p:sp>
        <p:nvSpPr>
          <p:cNvPr id="222" name="Google Shape;22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4" name="Google Shape;224;p5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5" name="Google Shape;22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6" name="Shape 226"/>
        <p:cNvGrpSpPr/>
        <p:nvPr/>
      </p:nvGrpSpPr>
      <p:grpSpPr>
        <a:xfrm>
          <a:off x="0" y="0"/>
          <a:ext cx="0" cy="0"/>
          <a:chOff x="0" y="0"/>
          <a:chExt cx="0" cy="0"/>
        </a:xfrm>
      </p:grpSpPr>
      <p:sp>
        <p:nvSpPr>
          <p:cNvPr id="227" name="Google Shape;22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29" name="Shape 229"/>
        <p:cNvGrpSpPr/>
        <p:nvPr/>
      </p:nvGrpSpPr>
      <p:grpSpPr>
        <a:xfrm>
          <a:off x="0" y="0"/>
          <a:ext cx="0" cy="0"/>
          <a:chOff x="0" y="0"/>
          <a:chExt cx="0" cy="0"/>
        </a:xfrm>
      </p:grpSpPr>
      <p:sp>
        <p:nvSpPr>
          <p:cNvPr id="230" name="Google Shape;230;p5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1" name="Google Shape;231;p5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000"/>
              </a:spcBef>
              <a:spcAft>
                <a:spcPts val="0"/>
              </a:spcAft>
              <a:buSzPts val="1200"/>
              <a:buChar char="○"/>
              <a:defRPr sz="1200"/>
            </a:lvl2pPr>
            <a:lvl3pPr indent="-304800" lvl="2" marL="1371600" rtl="0">
              <a:lnSpc>
                <a:spcPct val="100000"/>
              </a:lnSpc>
              <a:spcBef>
                <a:spcPts val="1000"/>
              </a:spcBef>
              <a:spcAft>
                <a:spcPts val="0"/>
              </a:spcAft>
              <a:buSzPts val="1200"/>
              <a:buChar char="■"/>
              <a:defRPr sz="1200"/>
            </a:lvl3pPr>
            <a:lvl4pPr indent="-304800" lvl="3" marL="1828800" rtl="0">
              <a:lnSpc>
                <a:spcPct val="100000"/>
              </a:lnSpc>
              <a:spcBef>
                <a:spcPts val="1000"/>
              </a:spcBef>
              <a:spcAft>
                <a:spcPts val="0"/>
              </a:spcAft>
              <a:buSzPts val="1200"/>
              <a:buChar char="●"/>
              <a:defRPr sz="1200"/>
            </a:lvl4pPr>
            <a:lvl5pPr indent="-304800" lvl="4" marL="2286000" rtl="0">
              <a:lnSpc>
                <a:spcPct val="100000"/>
              </a:lnSpc>
              <a:spcBef>
                <a:spcPts val="1000"/>
              </a:spcBef>
              <a:spcAft>
                <a:spcPts val="0"/>
              </a:spcAft>
              <a:buSzPts val="1200"/>
              <a:buChar char="○"/>
              <a:defRPr sz="1200"/>
            </a:lvl5pPr>
            <a:lvl6pPr indent="-304800" lvl="5" marL="2743200" rtl="0">
              <a:lnSpc>
                <a:spcPct val="100000"/>
              </a:lnSpc>
              <a:spcBef>
                <a:spcPts val="1000"/>
              </a:spcBef>
              <a:spcAft>
                <a:spcPts val="0"/>
              </a:spcAft>
              <a:buSzPts val="1200"/>
              <a:buChar char="■"/>
              <a:defRPr sz="1200"/>
            </a:lvl6pPr>
            <a:lvl7pPr indent="-304800" lvl="6" marL="3200400" rtl="0">
              <a:lnSpc>
                <a:spcPct val="100000"/>
              </a:lnSpc>
              <a:spcBef>
                <a:spcPts val="1000"/>
              </a:spcBef>
              <a:spcAft>
                <a:spcPts val="0"/>
              </a:spcAft>
              <a:buSzPts val="1200"/>
              <a:buChar char="●"/>
              <a:defRPr sz="1200"/>
            </a:lvl7pPr>
            <a:lvl8pPr indent="-304800" lvl="7" marL="3657600" rtl="0">
              <a:lnSpc>
                <a:spcPct val="100000"/>
              </a:lnSpc>
              <a:spcBef>
                <a:spcPts val="1000"/>
              </a:spcBef>
              <a:spcAft>
                <a:spcPts val="0"/>
              </a:spcAft>
              <a:buSzPts val="1200"/>
              <a:buChar char="○"/>
              <a:defRPr sz="1200"/>
            </a:lvl8pPr>
            <a:lvl9pPr indent="-304800" lvl="8" marL="4114800" rtl="0">
              <a:lnSpc>
                <a:spcPct val="100000"/>
              </a:lnSpc>
              <a:spcBef>
                <a:spcPts val="1000"/>
              </a:spcBef>
              <a:spcAft>
                <a:spcPts val="1000"/>
              </a:spcAft>
              <a:buSzPts val="1200"/>
              <a:buChar char="■"/>
              <a:defRPr sz="1200"/>
            </a:lvl9pPr>
          </a:lstStyle>
          <a:p/>
        </p:txBody>
      </p:sp>
      <p:sp>
        <p:nvSpPr>
          <p:cNvPr id="232" name="Google Shape;23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33" name="Shape 233"/>
        <p:cNvGrpSpPr/>
        <p:nvPr/>
      </p:nvGrpSpPr>
      <p:grpSpPr>
        <a:xfrm>
          <a:off x="0" y="0"/>
          <a:ext cx="0" cy="0"/>
          <a:chOff x="0" y="0"/>
          <a:chExt cx="0" cy="0"/>
        </a:xfrm>
      </p:grpSpPr>
      <p:sp>
        <p:nvSpPr>
          <p:cNvPr id="234" name="Google Shape;234;p5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35" name="Google Shape;235;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36" name="Shape 236"/>
        <p:cNvGrpSpPr/>
        <p:nvPr/>
      </p:nvGrpSpPr>
      <p:grpSpPr>
        <a:xfrm>
          <a:off x="0" y="0"/>
          <a:ext cx="0" cy="0"/>
          <a:chOff x="0" y="0"/>
          <a:chExt cx="0" cy="0"/>
        </a:xfrm>
      </p:grpSpPr>
      <p:sp>
        <p:nvSpPr>
          <p:cNvPr id="237" name="Google Shape;237;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9" name="Google Shape;239;p5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0" name="Google Shape;240;p5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1" name="Google Shape;241;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2" name="Shape 242"/>
        <p:cNvGrpSpPr/>
        <p:nvPr/>
      </p:nvGrpSpPr>
      <p:grpSpPr>
        <a:xfrm>
          <a:off x="0" y="0"/>
          <a:ext cx="0" cy="0"/>
          <a:chOff x="0" y="0"/>
          <a:chExt cx="0" cy="0"/>
        </a:xfrm>
      </p:grpSpPr>
      <p:sp>
        <p:nvSpPr>
          <p:cNvPr id="243" name="Google Shape;243;p5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44" name="Google Shape;24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45" name="Shape 245"/>
        <p:cNvGrpSpPr/>
        <p:nvPr/>
      </p:nvGrpSpPr>
      <p:grpSpPr>
        <a:xfrm>
          <a:off x="0" y="0"/>
          <a:ext cx="0" cy="0"/>
          <a:chOff x="0" y="0"/>
          <a:chExt cx="0" cy="0"/>
        </a:xfrm>
      </p:grpSpPr>
      <p:sp>
        <p:nvSpPr>
          <p:cNvPr id="246" name="Google Shape;246;p5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7" name="Google Shape;247;p5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8" name="Google Shape;24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9" name="Shape 249"/>
        <p:cNvGrpSpPr/>
        <p:nvPr/>
      </p:nvGrpSpPr>
      <p:grpSpPr>
        <a:xfrm>
          <a:off x="0" y="0"/>
          <a:ext cx="0" cy="0"/>
          <a:chOff x="0" y="0"/>
          <a:chExt cx="0" cy="0"/>
        </a:xfrm>
      </p:grpSpPr>
      <p:sp>
        <p:nvSpPr>
          <p:cNvPr id="250" name="Google Shape;250;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000"/>
              </a:spcBef>
              <a:spcAft>
                <a:spcPts val="0"/>
              </a:spcAft>
              <a:buSzPts val="1200"/>
              <a:buChar char="○"/>
              <a:defRPr sz="1200"/>
            </a:lvl2pPr>
            <a:lvl3pPr indent="-304800" lvl="2" marL="1371600">
              <a:lnSpc>
                <a:spcPct val="100000"/>
              </a:lnSpc>
              <a:spcBef>
                <a:spcPts val="1000"/>
              </a:spcBef>
              <a:spcAft>
                <a:spcPts val="0"/>
              </a:spcAft>
              <a:buSzPts val="1200"/>
              <a:buChar char="■"/>
              <a:defRPr sz="1200"/>
            </a:lvl3pPr>
            <a:lvl4pPr indent="-304800" lvl="3" marL="1828800">
              <a:lnSpc>
                <a:spcPct val="100000"/>
              </a:lnSpc>
              <a:spcBef>
                <a:spcPts val="1000"/>
              </a:spcBef>
              <a:spcAft>
                <a:spcPts val="0"/>
              </a:spcAft>
              <a:buSzPts val="1200"/>
              <a:buChar char="●"/>
              <a:defRPr sz="1200"/>
            </a:lvl4pPr>
            <a:lvl5pPr indent="-304800" lvl="4" marL="2286000">
              <a:lnSpc>
                <a:spcPct val="100000"/>
              </a:lnSpc>
              <a:spcBef>
                <a:spcPts val="1000"/>
              </a:spcBef>
              <a:spcAft>
                <a:spcPts val="0"/>
              </a:spcAft>
              <a:buSzPts val="1200"/>
              <a:buChar char="○"/>
              <a:defRPr sz="1200"/>
            </a:lvl5pPr>
            <a:lvl6pPr indent="-304800" lvl="5" marL="2743200">
              <a:lnSpc>
                <a:spcPct val="100000"/>
              </a:lnSpc>
              <a:spcBef>
                <a:spcPts val="1000"/>
              </a:spcBef>
              <a:spcAft>
                <a:spcPts val="0"/>
              </a:spcAft>
              <a:buSzPts val="1200"/>
              <a:buChar char="■"/>
              <a:defRPr sz="1200"/>
            </a:lvl6pPr>
            <a:lvl7pPr indent="-304800" lvl="6" marL="3200400">
              <a:lnSpc>
                <a:spcPct val="100000"/>
              </a:lnSpc>
              <a:spcBef>
                <a:spcPts val="1000"/>
              </a:spcBef>
              <a:spcAft>
                <a:spcPts val="0"/>
              </a:spcAft>
              <a:buSzPts val="1200"/>
              <a:buChar char="●"/>
              <a:defRPr sz="1200"/>
            </a:lvl7pPr>
            <a:lvl8pPr indent="-304800" lvl="7" marL="3657600">
              <a:lnSpc>
                <a:spcPct val="100000"/>
              </a:lnSpc>
              <a:spcBef>
                <a:spcPts val="1000"/>
              </a:spcBef>
              <a:spcAft>
                <a:spcPts val="0"/>
              </a:spcAft>
              <a:buSzPts val="1200"/>
              <a:buChar char="○"/>
              <a:defRPr sz="1200"/>
            </a:lvl8pPr>
            <a:lvl9pPr indent="-304800" lvl="8" marL="4114800">
              <a:lnSpc>
                <a:spcPct val="100000"/>
              </a:lnSpc>
              <a:spcBef>
                <a:spcPts val="1000"/>
              </a:spcBef>
              <a:spcAft>
                <a:spcPts val="10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5.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rgbClr val="2980B9"/>
              </a:buClr>
              <a:buSzPts val="2800"/>
              <a:buNone/>
              <a:defRPr sz="2800">
                <a:solidFill>
                  <a:srgbClr val="2980B9"/>
                </a:solidFill>
              </a:defRPr>
            </a:lvl2pPr>
            <a:lvl3pPr lvl="2" rtl="0">
              <a:spcBef>
                <a:spcPts val="0"/>
              </a:spcBef>
              <a:spcAft>
                <a:spcPts val="0"/>
              </a:spcAft>
              <a:buClr>
                <a:srgbClr val="2980B9"/>
              </a:buClr>
              <a:buSzPts val="2800"/>
              <a:buNone/>
              <a:defRPr sz="2800">
                <a:solidFill>
                  <a:srgbClr val="2980B9"/>
                </a:solidFill>
              </a:defRPr>
            </a:lvl3pPr>
            <a:lvl4pPr lvl="3" rtl="0">
              <a:spcBef>
                <a:spcPts val="0"/>
              </a:spcBef>
              <a:spcAft>
                <a:spcPts val="0"/>
              </a:spcAft>
              <a:buClr>
                <a:srgbClr val="2980B9"/>
              </a:buClr>
              <a:buSzPts val="2800"/>
              <a:buNone/>
              <a:defRPr sz="2800">
                <a:solidFill>
                  <a:srgbClr val="2980B9"/>
                </a:solidFill>
              </a:defRPr>
            </a:lvl4pPr>
            <a:lvl5pPr lvl="4" rtl="0">
              <a:spcBef>
                <a:spcPts val="0"/>
              </a:spcBef>
              <a:spcAft>
                <a:spcPts val="0"/>
              </a:spcAft>
              <a:buClr>
                <a:srgbClr val="2980B9"/>
              </a:buClr>
              <a:buSzPts val="2800"/>
              <a:buNone/>
              <a:defRPr sz="2800">
                <a:solidFill>
                  <a:srgbClr val="2980B9"/>
                </a:solidFill>
              </a:defRPr>
            </a:lvl5pPr>
            <a:lvl6pPr lvl="5" rtl="0">
              <a:spcBef>
                <a:spcPts val="0"/>
              </a:spcBef>
              <a:spcAft>
                <a:spcPts val="0"/>
              </a:spcAft>
              <a:buClr>
                <a:srgbClr val="2980B9"/>
              </a:buClr>
              <a:buSzPts val="2800"/>
              <a:buNone/>
              <a:defRPr sz="2800">
                <a:solidFill>
                  <a:srgbClr val="2980B9"/>
                </a:solidFill>
              </a:defRPr>
            </a:lvl6pPr>
            <a:lvl7pPr lvl="6" rtl="0">
              <a:spcBef>
                <a:spcPts val="0"/>
              </a:spcBef>
              <a:spcAft>
                <a:spcPts val="0"/>
              </a:spcAft>
              <a:buClr>
                <a:srgbClr val="2980B9"/>
              </a:buClr>
              <a:buSzPts val="2800"/>
              <a:buNone/>
              <a:defRPr sz="2800">
                <a:solidFill>
                  <a:srgbClr val="2980B9"/>
                </a:solidFill>
              </a:defRPr>
            </a:lvl7pPr>
            <a:lvl8pPr lvl="7" rtl="0">
              <a:spcBef>
                <a:spcPts val="0"/>
              </a:spcBef>
              <a:spcAft>
                <a:spcPts val="0"/>
              </a:spcAft>
              <a:buClr>
                <a:srgbClr val="2980B9"/>
              </a:buClr>
              <a:buSzPts val="2800"/>
              <a:buNone/>
              <a:defRPr sz="2800">
                <a:solidFill>
                  <a:srgbClr val="2980B9"/>
                </a:solidFill>
              </a:defRPr>
            </a:lvl8pPr>
            <a:lvl9pPr lvl="8" rtl="0">
              <a:spcBef>
                <a:spcPts val="0"/>
              </a:spcBef>
              <a:spcAft>
                <a:spcPts val="0"/>
              </a:spcAft>
              <a:buClr>
                <a:srgbClr val="2980B9"/>
              </a:buClr>
              <a:buSzPts val="2800"/>
              <a:buNone/>
              <a:defRPr sz="2800">
                <a:solidFill>
                  <a:srgbClr val="2980B9"/>
                </a:solidFill>
              </a:defRPr>
            </a:lvl9pPr>
          </a:lstStyle>
          <a:p/>
        </p:txBody>
      </p:sp>
      <p:sp>
        <p:nvSpPr>
          <p:cNvPr id="61" name="Google Shape;6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00000"/>
              </a:lnSpc>
              <a:spcBef>
                <a:spcPts val="1000"/>
              </a:spcBef>
              <a:spcAft>
                <a:spcPts val="10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62" name="Google Shape;6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2" name="Shape 112"/>
        <p:cNvGrpSpPr/>
        <p:nvPr/>
      </p:nvGrpSpPr>
      <p:grpSpPr>
        <a:xfrm>
          <a:off x="0" y="0"/>
          <a:ext cx="0" cy="0"/>
          <a:chOff x="0" y="0"/>
          <a:chExt cx="0" cy="0"/>
        </a:xfrm>
      </p:grpSpPr>
      <p:sp>
        <p:nvSpPr>
          <p:cNvPr id="113" name="Google Shape;11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6633"/>
              </a:buClr>
              <a:buSzPts val="2800"/>
              <a:buFont typeface="Ubuntu"/>
              <a:buNone/>
              <a:defRPr sz="2800">
                <a:solidFill>
                  <a:srgbClr val="FF6633"/>
                </a:solidFill>
                <a:latin typeface="Ubuntu"/>
                <a:ea typeface="Ubuntu"/>
                <a:cs typeface="Ubuntu"/>
                <a:sym typeface="Ubuntu"/>
              </a:defRPr>
            </a:lvl1pPr>
            <a:lvl2pPr lvl="1" rtl="0">
              <a:spcBef>
                <a:spcPts val="0"/>
              </a:spcBef>
              <a:spcAft>
                <a:spcPts val="0"/>
              </a:spcAft>
              <a:buClr>
                <a:srgbClr val="FF6633"/>
              </a:buClr>
              <a:buSzPts val="2800"/>
              <a:buNone/>
              <a:defRPr sz="2800">
                <a:solidFill>
                  <a:srgbClr val="FF6633"/>
                </a:solidFill>
              </a:defRPr>
            </a:lvl2pPr>
            <a:lvl3pPr lvl="2" rtl="0">
              <a:spcBef>
                <a:spcPts val="0"/>
              </a:spcBef>
              <a:spcAft>
                <a:spcPts val="0"/>
              </a:spcAft>
              <a:buClr>
                <a:srgbClr val="FF6633"/>
              </a:buClr>
              <a:buSzPts val="2800"/>
              <a:buNone/>
              <a:defRPr sz="2800">
                <a:solidFill>
                  <a:srgbClr val="FF6633"/>
                </a:solidFill>
              </a:defRPr>
            </a:lvl3pPr>
            <a:lvl4pPr lvl="3" rtl="0">
              <a:spcBef>
                <a:spcPts val="0"/>
              </a:spcBef>
              <a:spcAft>
                <a:spcPts val="0"/>
              </a:spcAft>
              <a:buClr>
                <a:srgbClr val="FF6633"/>
              </a:buClr>
              <a:buSzPts val="2800"/>
              <a:buNone/>
              <a:defRPr sz="2800">
                <a:solidFill>
                  <a:srgbClr val="FF6633"/>
                </a:solidFill>
              </a:defRPr>
            </a:lvl4pPr>
            <a:lvl5pPr lvl="4" rtl="0">
              <a:spcBef>
                <a:spcPts val="0"/>
              </a:spcBef>
              <a:spcAft>
                <a:spcPts val="0"/>
              </a:spcAft>
              <a:buClr>
                <a:srgbClr val="FF6633"/>
              </a:buClr>
              <a:buSzPts val="2800"/>
              <a:buNone/>
              <a:defRPr sz="2800">
                <a:solidFill>
                  <a:srgbClr val="FF6633"/>
                </a:solidFill>
              </a:defRPr>
            </a:lvl5pPr>
            <a:lvl6pPr lvl="5" rtl="0">
              <a:spcBef>
                <a:spcPts val="0"/>
              </a:spcBef>
              <a:spcAft>
                <a:spcPts val="0"/>
              </a:spcAft>
              <a:buClr>
                <a:srgbClr val="FF6633"/>
              </a:buClr>
              <a:buSzPts val="2800"/>
              <a:buNone/>
              <a:defRPr sz="2800">
                <a:solidFill>
                  <a:srgbClr val="FF6633"/>
                </a:solidFill>
              </a:defRPr>
            </a:lvl6pPr>
            <a:lvl7pPr lvl="6" rtl="0">
              <a:spcBef>
                <a:spcPts val="0"/>
              </a:spcBef>
              <a:spcAft>
                <a:spcPts val="0"/>
              </a:spcAft>
              <a:buClr>
                <a:srgbClr val="FF6633"/>
              </a:buClr>
              <a:buSzPts val="2800"/>
              <a:buNone/>
              <a:defRPr sz="2800">
                <a:solidFill>
                  <a:srgbClr val="FF6633"/>
                </a:solidFill>
              </a:defRPr>
            </a:lvl7pPr>
            <a:lvl8pPr lvl="7" rtl="0">
              <a:spcBef>
                <a:spcPts val="0"/>
              </a:spcBef>
              <a:spcAft>
                <a:spcPts val="0"/>
              </a:spcAft>
              <a:buClr>
                <a:srgbClr val="FF6633"/>
              </a:buClr>
              <a:buSzPts val="2800"/>
              <a:buNone/>
              <a:defRPr sz="2800">
                <a:solidFill>
                  <a:srgbClr val="FF6633"/>
                </a:solidFill>
              </a:defRPr>
            </a:lvl8pPr>
            <a:lvl9pPr lvl="8" rtl="0">
              <a:spcBef>
                <a:spcPts val="0"/>
              </a:spcBef>
              <a:spcAft>
                <a:spcPts val="0"/>
              </a:spcAft>
              <a:buClr>
                <a:srgbClr val="FF6633"/>
              </a:buClr>
              <a:buSzPts val="2800"/>
              <a:buNone/>
              <a:defRPr sz="2800">
                <a:solidFill>
                  <a:srgbClr val="FF6633"/>
                </a:solidFill>
              </a:defRPr>
            </a:lvl9pPr>
          </a:lstStyle>
          <a:p/>
        </p:txBody>
      </p:sp>
      <p:sp>
        <p:nvSpPr>
          <p:cNvPr id="114" name="Google Shape;114;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115" name="Google Shape;11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57" name="Shape 157"/>
        <p:cNvGrpSpPr/>
        <p:nvPr/>
      </p:nvGrpSpPr>
      <p:grpSpPr>
        <a:xfrm>
          <a:off x="0" y="0"/>
          <a:ext cx="0" cy="0"/>
          <a:chOff x="0" y="0"/>
          <a:chExt cx="0" cy="0"/>
        </a:xfrm>
      </p:grpSpPr>
      <p:sp>
        <p:nvSpPr>
          <p:cNvPr id="158" name="Google Shape;15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9" name="Google Shape;15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160" name="Google Shape;16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04" name="Shape 204"/>
        <p:cNvGrpSpPr/>
        <p:nvPr/>
      </p:nvGrpSpPr>
      <p:grpSpPr>
        <a:xfrm>
          <a:off x="0" y="0"/>
          <a:ext cx="0" cy="0"/>
          <a:chOff x="0" y="0"/>
          <a:chExt cx="0" cy="0"/>
        </a:xfrm>
      </p:grpSpPr>
      <p:sp>
        <p:nvSpPr>
          <p:cNvPr id="205" name="Google Shape;205;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6" name="Google Shape;206;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207" name="Google Shape;2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hyperlink" Target="http://bit.ly/dlai2019" TargetMode="External"/><Relationship Id="rId7" Type="http://schemas.openxmlformats.org/officeDocument/2006/relationships/image" Target="../media/image9.png"/><Relationship Id="rId8"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hyperlink" Target="http://cs231n.stanford.edu/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hyperlink" Target="http://cs231n.stanford.edu/inde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hyperlink" Target="http://cs231n.stanford.edu/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hyperlink" Target="http://www.eeng.dcu.ie/~mcguinne/" TargetMode="External"/><Relationship Id="rId4" Type="http://schemas.openxmlformats.org/officeDocument/2006/relationships/hyperlink" Target="https://www.insight-centre.org/" TargetMode="External"/><Relationship Id="rId11" Type="http://schemas.openxmlformats.org/officeDocument/2006/relationships/hyperlink" Target="http://dcu.ie/" TargetMode="External"/><Relationship Id="rId10" Type="http://schemas.openxmlformats.org/officeDocument/2006/relationships/hyperlink" Target="http://dcu.ie/" TargetMode="External"/><Relationship Id="rId12" Type="http://schemas.openxmlformats.org/officeDocument/2006/relationships/image" Target="../media/image58.png"/><Relationship Id="rId9" Type="http://schemas.openxmlformats.org/officeDocument/2006/relationships/hyperlink" Target="https://imatge.upc.edu/web/people/elisa-sayrol" TargetMode="External"/><Relationship Id="rId5" Type="http://schemas.openxmlformats.org/officeDocument/2006/relationships/hyperlink" Target="http://dcu.ie/" TargetMode="External"/><Relationship Id="rId6" Type="http://schemas.openxmlformats.org/officeDocument/2006/relationships/image" Target="../media/image17.jpg"/><Relationship Id="rId7" Type="http://schemas.openxmlformats.org/officeDocument/2006/relationships/image" Target="../media/image14.jpg"/><Relationship Id="rId8"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 Id="rId3" Type="http://schemas.openxmlformats.org/officeDocument/2006/relationships/hyperlink" Target="http://cs231n.github.io/optimization-2/" TargetMode="External"/><Relationship Id="rId4" Type="http://schemas.openxmlformats.org/officeDocument/2006/relationships/image" Target="../media/image32.png"/><Relationship Id="rId10" Type="http://schemas.openxmlformats.org/officeDocument/2006/relationships/image" Target="../media/image30.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towardsdatascience.com/derivative-of-the-sigmoid-function-536880cf918e" TargetMode="External"/><Relationship Id="rId4" Type="http://schemas.openxmlformats.org/officeDocument/2006/relationships/image" Target="../media/image42.png"/><Relationship Id="rId11" Type="http://schemas.openxmlformats.org/officeDocument/2006/relationships/hyperlink" Target="https://medium.com/@karpathy/yes-you-should-understand-backprop-e2f06eab496b" TargetMode="External"/><Relationship Id="rId10" Type="http://schemas.openxmlformats.org/officeDocument/2006/relationships/image" Target="../media/image43.png"/><Relationship Id="rId9"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6.png"/><Relationship Id="rId11" Type="http://schemas.openxmlformats.org/officeDocument/2006/relationships/image" Target="../media/image30.png"/><Relationship Id="rId10" Type="http://schemas.openxmlformats.org/officeDocument/2006/relationships/image" Target="../media/image31.png"/><Relationship Id="rId12" Type="http://schemas.openxmlformats.org/officeDocument/2006/relationships/hyperlink" Target="http://cs231n.github.io/optimization-2/" TargetMode="External"/><Relationship Id="rId9"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32.png"/><Relationship Id="rId11" Type="http://schemas.openxmlformats.org/officeDocument/2006/relationships/hyperlink" Target="http://cs231n.github.io/optimization-2/" TargetMode="External"/><Relationship Id="rId10" Type="http://schemas.openxmlformats.org/officeDocument/2006/relationships/image" Target="../media/image30.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2.png"/><Relationship Id="rId11" Type="http://schemas.openxmlformats.org/officeDocument/2006/relationships/hyperlink" Target="http://cs231n.github.io/optimization-2/" TargetMode="External"/><Relationship Id="rId10" Type="http://schemas.openxmlformats.org/officeDocument/2006/relationships/image" Target="../media/image30.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9.png"/><Relationship Id="rId10" Type="http://schemas.openxmlformats.org/officeDocument/2006/relationships/hyperlink" Target="http://cs231n.github.io/optimization-2/" TargetMode="External"/><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0.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hyperlink" Target="http://www.youtube.com/watch?v=uub_hqDlqjc" TargetMode="Externa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hyperlink" Target="https://medium.com/@karpathy/yes-you-should-understand-backprop-e2f06eab496b" TargetMode="External"/><Relationship Id="rId6"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twitter.com/random_forests/status/1151216901512671234" TargetMode="External"/><Relationship Id="rId4" Type="http://schemas.openxmlformats.org/officeDocument/2006/relationships/image" Target="../media/image53.png"/><Relationship Id="rId5" Type="http://schemas.openxmlformats.org/officeDocument/2006/relationships/hyperlink" Target="http://colah.github.io/posts/2015-08-Backprop/" TargetMode="External"/><Relationship Id="rId6" Type="http://schemas.openxmlformats.org/officeDocument/2006/relationships/hyperlink" Target="https://medium.com/@karpathy/yes-you-should-understand-backprop-e2f06eab496b" TargetMode="External"/><Relationship Id="rId7" Type="http://schemas.openxmlformats.org/officeDocument/2006/relationships/hyperlink" Target="http://cs231n.github.io/optimization-2/" TargetMode="External"/><Relationship Id="rId8" Type="http://schemas.openxmlformats.org/officeDocument/2006/relationships/hyperlink" Target="https://www.youtube.com/watch?v=lZrIPRnoGQQ&amp;list=PLUl4u3cNGP63oMNUHXqIUcrkS2PivhN3k&amp;index=2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5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hyperlink" Target="http://drive.google.com/file/d/1FETmvRSqk_ACMUldLO9AurzvF_fW3CkX/view" TargetMode="External"/><Relationship Id="rId5"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hyperlink" Target="http://cs231n.stanford.edu/index.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61"/>
          <p:cNvPicPr preferRelativeResize="0"/>
          <p:nvPr/>
        </p:nvPicPr>
        <p:blipFill>
          <a:blip r:embed="rId3">
            <a:alphaModFix/>
          </a:blip>
          <a:stretch>
            <a:fillRect/>
          </a:stretch>
        </p:blipFill>
        <p:spPr>
          <a:xfrm>
            <a:off x="7957162" y="3718083"/>
            <a:ext cx="1025650" cy="569815"/>
          </a:xfrm>
          <a:prstGeom prst="rect">
            <a:avLst/>
          </a:prstGeom>
          <a:noFill/>
          <a:ln>
            <a:noFill/>
          </a:ln>
        </p:spPr>
      </p:pic>
      <p:sp>
        <p:nvSpPr>
          <p:cNvPr id="256" name="Google Shape;256;p61"/>
          <p:cNvSpPr txBox="1"/>
          <p:nvPr/>
        </p:nvSpPr>
        <p:spPr>
          <a:xfrm>
            <a:off x="5412141" y="3756197"/>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Ubuntu"/>
                <a:ea typeface="Ubuntu"/>
                <a:cs typeface="Ubuntu"/>
                <a:sym typeface="Ubuntu"/>
              </a:rPr>
              <a:t>Xavier Giro-i-Nieto</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xavier.giro@upc.edu</a:t>
            </a:r>
            <a:endParaRPr sz="1000">
              <a:solidFill>
                <a:srgbClr val="78909C"/>
              </a:solidFill>
              <a:latin typeface="Ubuntu"/>
              <a:ea typeface="Ubuntu"/>
              <a:cs typeface="Ubuntu"/>
              <a:sym typeface="Ubuntu"/>
            </a:endParaRPr>
          </a:p>
        </p:txBody>
      </p:sp>
      <p:sp>
        <p:nvSpPr>
          <p:cNvPr id="257" name="Google Shape;257;p61"/>
          <p:cNvSpPr txBox="1"/>
          <p:nvPr/>
        </p:nvSpPr>
        <p:spPr>
          <a:xfrm>
            <a:off x="5412141" y="4429819"/>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Associate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latin typeface="Ubuntu"/>
                <a:ea typeface="Ubuntu"/>
                <a:cs typeface="Ubuntu"/>
                <a:sym typeface="Ubuntu"/>
              </a:rPr>
              <a:t>Universitat Politècnica de Catalunya</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latin typeface="Ubuntu"/>
                <a:ea typeface="Ubuntu"/>
                <a:cs typeface="Ubuntu"/>
                <a:sym typeface="Ubuntu"/>
              </a:rPr>
              <a:t>Technical University of Catalonia</a:t>
            </a:r>
            <a:endParaRPr sz="1000">
              <a:solidFill>
                <a:srgbClr val="78909C"/>
              </a:solidFill>
              <a:latin typeface="Ubuntu"/>
              <a:ea typeface="Ubuntu"/>
              <a:cs typeface="Ubuntu"/>
              <a:sym typeface="Ubuntu"/>
            </a:endParaRPr>
          </a:p>
        </p:txBody>
      </p:sp>
      <p:pic>
        <p:nvPicPr>
          <p:cNvPr id="258" name="Google Shape;258;p61"/>
          <p:cNvPicPr preferRelativeResize="0"/>
          <p:nvPr/>
        </p:nvPicPr>
        <p:blipFill>
          <a:blip r:embed="rId4">
            <a:alphaModFix/>
          </a:blip>
          <a:stretch>
            <a:fillRect/>
          </a:stretch>
        </p:blipFill>
        <p:spPr>
          <a:xfrm>
            <a:off x="8042187" y="4287900"/>
            <a:ext cx="855601" cy="855601"/>
          </a:xfrm>
          <a:prstGeom prst="rect">
            <a:avLst/>
          </a:prstGeom>
          <a:noFill/>
          <a:ln>
            <a:noFill/>
          </a:ln>
        </p:spPr>
      </p:pic>
      <p:sp>
        <p:nvSpPr>
          <p:cNvPr id="259" name="Google Shape;259;p61"/>
          <p:cNvSpPr txBox="1"/>
          <p:nvPr/>
        </p:nvSpPr>
        <p:spPr>
          <a:xfrm>
            <a:off x="3995850" y="1593650"/>
            <a:ext cx="4888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980B9"/>
                </a:solidFill>
                <a:latin typeface="Ubuntu"/>
                <a:ea typeface="Ubuntu"/>
                <a:cs typeface="Ubuntu"/>
                <a:sym typeface="Ubuntu"/>
              </a:rPr>
              <a:t>Backpropagation</a:t>
            </a:r>
            <a:endParaRPr b="1" sz="3000">
              <a:solidFill>
                <a:srgbClr val="2980B9"/>
              </a:solidFill>
              <a:latin typeface="Ubuntu"/>
              <a:ea typeface="Ubuntu"/>
              <a:cs typeface="Ubuntu"/>
              <a:sym typeface="Ubuntu"/>
            </a:endParaRPr>
          </a:p>
        </p:txBody>
      </p:sp>
      <p:sp>
        <p:nvSpPr>
          <p:cNvPr id="260" name="Google Shape;260;p61"/>
          <p:cNvSpPr txBox="1"/>
          <p:nvPr/>
        </p:nvSpPr>
        <p:spPr>
          <a:xfrm>
            <a:off x="4015285" y="485737"/>
            <a:ext cx="5467200" cy="1156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595959"/>
                </a:solidFill>
                <a:latin typeface="Proxima Nova"/>
                <a:ea typeface="Proxima Nova"/>
                <a:cs typeface="Proxima Nova"/>
                <a:sym typeface="Proxima Nova"/>
              </a:rPr>
              <a:t>Day 2 Lecture 2</a:t>
            </a:r>
            <a:endParaRPr sz="2400">
              <a:solidFill>
                <a:srgbClr val="595959"/>
              </a:solidFill>
              <a:latin typeface="Proxima Nova"/>
              <a:ea typeface="Proxima Nova"/>
              <a:cs typeface="Proxima Nova"/>
              <a:sym typeface="Proxima Nova"/>
            </a:endParaRPr>
          </a:p>
        </p:txBody>
      </p:sp>
      <p:pic>
        <p:nvPicPr>
          <p:cNvPr id="261" name="Google Shape;261;p61"/>
          <p:cNvPicPr preferRelativeResize="0"/>
          <p:nvPr/>
        </p:nvPicPr>
        <p:blipFill>
          <a:blip r:embed="rId5">
            <a:alphaModFix/>
          </a:blip>
          <a:stretch>
            <a:fillRect/>
          </a:stretch>
        </p:blipFill>
        <p:spPr>
          <a:xfrm>
            <a:off x="6486449" y="63088"/>
            <a:ext cx="866775" cy="906075"/>
          </a:xfrm>
          <a:prstGeom prst="rect">
            <a:avLst/>
          </a:prstGeom>
          <a:noFill/>
          <a:ln>
            <a:noFill/>
          </a:ln>
        </p:spPr>
      </p:pic>
      <p:sp>
        <p:nvSpPr>
          <p:cNvPr id="262" name="Google Shape;262;p61"/>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
        <p:nvSpPr>
          <p:cNvPr id="263" name="Google Shape;263;p61"/>
          <p:cNvSpPr txBox="1"/>
          <p:nvPr/>
        </p:nvSpPr>
        <p:spPr>
          <a:xfrm>
            <a:off x="152396" y="4722450"/>
            <a:ext cx="36909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Ubuntu"/>
                <a:ea typeface="Ubuntu"/>
                <a:cs typeface="Ubuntu"/>
                <a:sym typeface="Ubuntu"/>
                <a:hlinkClick r:id="rId6"/>
              </a:rPr>
              <a:t>[course site]</a:t>
            </a:r>
            <a:endParaRPr>
              <a:latin typeface="Ubuntu"/>
              <a:ea typeface="Ubuntu"/>
              <a:cs typeface="Ubuntu"/>
              <a:sym typeface="Ubuntu"/>
            </a:endParaRPr>
          </a:p>
          <a:p>
            <a:pPr indent="0" lvl="0" marL="0" rtl="0" algn="ctr">
              <a:spcBef>
                <a:spcPts val="0"/>
              </a:spcBef>
              <a:spcAft>
                <a:spcPts val="0"/>
              </a:spcAft>
              <a:buNone/>
            </a:pPr>
            <a:r>
              <a:t/>
            </a:r>
            <a:endParaRPr/>
          </a:p>
        </p:txBody>
      </p:sp>
      <p:pic>
        <p:nvPicPr>
          <p:cNvPr id="264" name="Google Shape;264;p61"/>
          <p:cNvPicPr preferRelativeResize="0"/>
          <p:nvPr/>
        </p:nvPicPr>
        <p:blipFill>
          <a:blip r:embed="rId7">
            <a:alphaModFix/>
          </a:blip>
          <a:stretch>
            <a:fillRect/>
          </a:stretch>
        </p:blipFill>
        <p:spPr>
          <a:xfrm>
            <a:off x="3942000" y="3756188"/>
            <a:ext cx="1371600" cy="1371600"/>
          </a:xfrm>
          <a:prstGeom prst="rect">
            <a:avLst/>
          </a:prstGeom>
          <a:noFill/>
          <a:ln>
            <a:noFill/>
          </a:ln>
        </p:spPr>
      </p:pic>
      <p:pic>
        <p:nvPicPr>
          <p:cNvPr id="265" name="Google Shape;265;p61"/>
          <p:cNvPicPr preferRelativeResize="0"/>
          <p:nvPr/>
        </p:nvPicPr>
        <p:blipFill>
          <a:blip r:embed="rId8">
            <a:alphaModFix/>
          </a:blip>
          <a:stretch>
            <a:fillRect/>
          </a:stretch>
        </p:blipFill>
        <p:spPr>
          <a:xfrm>
            <a:off x="152400" y="228600"/>
            <a:ext cx="3637200" cy="42140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70"/>
          <p:cNvSpPr/>
          <p:nvPr/>
        </p:nvSpPr>
        <p:spPr>
          <a:xfrm>
            <a:off x="1286000" y="2579325"/>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σ</a:t>
            </a:r>
            <a:endParaRPr b="1" sz="1800"/>
          </a:p>
        </p:txBody>
      </p:sp>
      <p:cxnSp>
        <p:nvCxnSpPr>
          <p:cNvPr id="411" name="Google Shape;411;p70"/>
          <p:cNvCxnSpPr>
            <a:endCxn id="410" idx="2"/>
          </p:cNvCxnSpPr>
          <p:nvPr/>
        </p:nvCxnSpPr>
        <p:spPr>
          <a:xfrm flipH="1" rot="10800000">
            <a:off x="650300" y="2819775"/>
            <a:ext cx="635700" cy="77400"/>
          </a:xfrm>
          <a:prstGeom prst="straightConnector1">
            <a:avLst/>
          </a:prstGeom>
          <a:noFill/>
          <a:ln cap="flat" cmpd="sng" w="19050">
            <a:solidFill>
              <a:srgbClr val="EA9999"/>
            </a:solidFill>
            <a:prstDash val="solid"/>
            <a:round/>
            <a:headEnd len="med" w="med" type="none"/>
            <a:tailEnd len="med" w="med" type="triangle"/>
          </a:ln>
        </p:spPr>
      </p:cxnSp>
      <p:cxnSp>
        <p:nvCxnSpPr>
          <p:cNvPr id="412" name="Google Shape;412;p70"/>
          <p:cNvCxnSpPr>
            <a:endCxn id="410" idx="3"/>
          </p:cNvCxnSpPr>
          <p:nvPr/>
        </p:nvCxnSpPr>
        <p:spPr>
          <a:xfrm flipH="1" rot="10800000">
            <a:off x="992529" y="2989799"/>
            <a:ext cx="367500" cy="486300"/>
          </a:xfrm>
          <a:prstGeom prst="straightConnector1">
            <a:avLst/>
          </a:prstGeom>
          <a:noFill/>
          <a:ln cap="flat" cmpd="sng" w="19050">
            <a:solidFill>
              <a:srgbClr val="EA9999"/>
            </a:solidFill>
            <a:prstDash val="solid"/>
            <a:round/>
            <a:headEnd len="med" w="med" type="none"/>
            <a:tailEnd len="med" w="med" type="triangle"/>
          </a:ln>
        </p:spPr>
      </p:cxnSp>
      <p:cxnSp>
        <p:nvCxnSpPr>
          <p:cNvPr id="413" name="Google Shape;413;p70"/>
          <p:cNvCxnSpPr>
            <a:endCxn id="410" idx="0"/>
          </p:cNvCxnSpPr>
          <p:nvPr/>
        </p:nvCxnSpPr>
        <p:spPr>
          <a:xfrm>
            <a:off x="1335050" y="1870125"/>
            <a:ext cx="203700" cy="709200"/>
          </a:xfrm>
          <a:prstGeom prst="straightConnector1">
            <a:avLst/>
          </a:prstGeom>
          <a:noFill/>
          <a:ln cap="flat" cmpd="sng" w="19050">
            <a:solidFill>
              <a:srgbClr val="EA9999"/>
            </a:solidFill>
            <a:prstDash val="solid"/>
            <a:round/>
            <a:headEnd len="med" w="med" type="none"/>
            <a:tailEnd len="med" w="med" type="triangle"/>
          </a:ln>
        </p:spPr>
      </p:cxnSp>
      <p:cxnSp>
        <p:nvCxnSpPr>
          <p:cNvPr id="414" name="Google Shape;414;p70"/>
          <p:cNvCxnSpPr>
            <a:stCxn id="410" idx="6"/>
          </p:cNvCxnSpPr>
          <p:nvPr/>
        </p:nvCxnSpPr>
        <p:spPr>
          <a:xfrm flipH="1" rot="10800000">
            <a:off x="1791500" y="2807475"/>
            <a:ext cx="660300" cy="12300"/>
          </a:xfrm>
          <a:prstGeom prst="straightConnector1">
            <a:avLst/>
          </a:prstGeom>
          <a:noFill/>
          <a:ln cap="flat" cmpd="sng" w="19050">
            <a:solidFill>
              <a:srgbClr val="B4A7D6"/>
            </a:solidFill>
            <a:prstDash val="solid"/>
            <a:round/>
            <a:headEnd len="med" w="med" type="none"/>
            <a:tailEnd len="med" w="med" type="triangle"/>
          </a:ln>
        </p:spPr>
      </p:cxnSp>
      <p:sp>
        <p:nvSpPr>
          <p:cNvPr id="415" name="Google Shape;415;p70"/>
          <p:cNvSpPr txBox="1"/>
          <p:nvPr/>
        </p:nvSpPr>
        <p:spPr>
          <a:xfrm>
            <a:off x="968125" y="15095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16" name="Google Shape;416;p70"/>
          <p:cNvSpPr txBox="1"/>
          <p:nvPr/>
        </p:nvSpPr>
        <p:spPr>
          <a:xfrm>
            <a:off x="316925" y="270708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417" name="Google Shape;417;p70"/>
          <p:cNvSpPr txBox="1"/>
          <p:nvPr/>
        </p:nvSpPr>
        <p:spPr>
          <a:xfrm>
            <a:off x="544325" y="323733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2</a:t>
            </a:r>
            <a:endParaRPr baseline="-25000"/>
          </a:p>
        </p:txBody>
      </p:sp>
      <p:sp>
        <p:nvSpPr>
          <p:cNvPr id="418" name="Google Shape;418;p70"/>
          <p:cNvSpPr txBox="1"/>
          <p:nvPr/>
        </p:nvSpPr>
        <p:spPr>
          <a:xfrm>
            <a:off x="2451800" y="2579338"/>
            <a:ext cx="1186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 = {</a:t>
            </a:r>
            <a:r>
              <a:rPr lang="en">
                <a:solidFill>
                  <a:srgbClr val="000000"/>
                </a:solidFill>
                <a:latin typeface="Ubuntu"/>
                <a:ea typeface="Ubuntu"/>
                <a:cs typeface="Ubuntu"/>
                <a:sym typeface="Ubuntu"/>
              </a:rPr>
              <a:t>0</a:t>
            </a:r>
            <a:r>
              <a:rPr lang="en">
                <a:latin typeface="Ubuntu"/>
                <a:ea typeface="Ubuntu"/>
                <a:cs typeface="Ubuntu"/>
                <a:sym typeface="Ubuntu"/>
              </a:rPr>
              <a:t>, 1}</a:t>
            </a:r>
            <a:endParaRPr>
              <a:latin typeface="Ubuntu"/>
              <a:ea typeface="Ubuntu"/>
              <a:cs typeface="Ubuntu"/>
              <a:sym typeface="Ubuntu"/>
            </a:endParaRPr>
          </a:p>
        </p:txBody>
      </p:sp>
      <p:sp>
        <p:nvSpPr>
          <p:cNvPr id="419" name="Google Shape;419;p70"/>
          <p:cNvSpPr txBox="1"/>
          <p:nvPr/>
        </p:nvSpPr>
        <p:spPr>
          <a:xfrm>
            <a:off x="1386663" y="19472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a:t>
            </a:r>
            <a:endParaRPr b="1">
              <a:solidFill>
                <a:srgbClr val="CC0000"/>
              </a:solidFill>
            </a:endParaRPr>
          </a:p>
        </p:txBody>
      </p:sp>
      <p:sp>
        <p:nvSpPr>
          <p:cNvPr id="420" name="Google Shape;420;p70"/>
          <p:cNvSpPr txBox="1"/>
          <p:nvPr/>
        </p:nvSpPr>
        <p:spPr>
          <a:xfrm>
            <a:off x="783500" y="27739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1</a:t>
            </a:r>
            <a:endParaRPr b="1" baseline="-25000">
              <a:solidFill>
                <a:srgbClr val="CC0000"/>
              </a:solidFill>
            </a:endParaRPr>
          </a:p>
        </p:txBody>
      </p:sp>
      <p:sp>
        <p:nvSpPr>
          <p:cNvPr id="421" name="Google Shape;421;p70"/>
          <p:cNvSpPr txBox="1"/>
          <p:nvPr/>
        </p:nvSpPr>
        <p:spPr>
          <a:xfrm>
            <a:off x="1177400" y="31705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2</a:t>
            </a:r>
            <a:endParaRPr b="1" baseline="-25000">
              <a:solidFill>
                <a:srgbClr val="CC0000"/>
              </a:solidFill>
            </a:endParaRPr>
          </a:p>
        </p:txBody>
      </p:sp>
      <p:sp>
        <p:nvSpPr>
          <p:cNvPr id="422" name="Google Shape;422;p70"/>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423" name="Google Shape;423;p70"/>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424" name="Google Shape;424;p70"/>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425" name="Google Shape;425;p70"/>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426" name="Google Shape;426;p70"/>
          <p:cNvCxnSpPr>
            <a:stCxn id="422" idx="6"/>
            <a:endCxn id="423"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427" name="Google Shape;427;p70"/>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428" name="Google Shape;428;p70"/>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429" name="Google Shape;429;p70"/>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430" name="Google Shape;430;p70"/>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431" name="Google Shape;431;p70"/>
          <p:cNvCxnSpPr>
            <a:endCxn id="423"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432" name="Google Shape;432;p70"/>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433" name="Google Shape;433;p70"/>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434" name="Google Shape;434;p70"/>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435" name="Google Shape;435;p70"/>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436" name="Google Shape;436;p70"/>
          <p:cNvSpPr txBox="1"/>
          <p:nvPr/>
        </p:nvSpPr>
        <p:spPr>
          <a:xfrm>
            <a:off x="-59000" y="4883325"/>
            <a:ext cx="79722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adapted from </a:t>
            </a:r>
            <a:r>
              <a:rPr lang="en" sz="1000" u="sng">
                <a:solidFill>
                  <a:schemeClr val="hlink"/>
                </a:solidFill>
                <a:latin typeface="Ubuntu"/>
                <a:ea typeface="Ubuntu"/>
                <a:cs typeface="Ubuntu"/>
                <a:sym typeface="Ubuntu"/>
                <a:hlinkClick r:id="rId3"/>
              </a:rPr>
              <a:t>“CS231n: Convolutional Neural Networks for Visual Recognition”</a:t>
            </a:r>
            <a:r>
              <a:rPr lang="en" sz="1000">
                <a:latin typeface="Ubuntu"/>
                <a:ea typeface="Ubuntu"/>
                <a:cs typeface="Ubuntu"/>
                <a:sym typeface="Ubuntu"/>
              </a:rPr>
              <a:t>, Stanford University.</a:t>
            </a:r>
            <a:endParaRPr sz="1000">
              <a:latin typeface="Ubuntu"/>
              <a:ea typeface="Ubuntu"/>
              <a:cs typeface="Ubuntu"/>
              <a:sym typeface="Ubuntu"/>
            </a:endParaRPr>
          </a:p>
        </p:txBody>
      </p:sp>
      <p:sp>
        <p:nvSpPr>
          <p:cNvPr id="437" name="Google Shape;437;p7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perceptron</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71"/>
          <p:cNvSpPr/>
          <p:nvPr/>
        </p:nvSpPr>
        <p:spPr>
          <a:xfrm>
            <a:off x="1286000" y="2579325"/>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σ</a:t>
            </a:r>
            <a:endParaRPr b="1" sz="1800"/>
          </a:p>
        </p:txBody>
      </p:sp>
      <p:cxnSp>
        <p:nvCxnSpPr>
          <p:cNvPr id="444" name="Google Shape;444;p71"/>
          <p:cNvCxnSpPr>
            <a:endCxn id="443" idx="2"/>
          </p:cNvCxnSpPr>
          <p:nvPr/>
        </p:nvCxnSpPr>
        <p:spPr>
          <a:xfrm flipH="1" rot="10800000">
            <a:off x="650300" y="2819775"/>
            <a:ext cx="635700" cy="77400"/>
          </a:xfrm>
          <a:prstGeom prst="straightConnector1">
            <a:avLst/>
          </a:prstGeom>
          <a:noFill/>
          <a:ln cap="flat" cmpd="sng" w="19050">
            <a:solidFill>
              <a:srgbClr val="EA9999"/>
            </a:solidFill>
            <a:prstDash val="solid"/>
            <a:round/>
            <a:headEnd len="med" w="med" type="none"/>
            <a:tailEnd len="med" w="med" type="triangle"/>
          </a:ln>
        </p:spPr>
      </p:cxnSp>
      <p:cxnSp>
        <p:nvCxnSpPr>
          <p:cNvPr id="445" name="Google Shape;445;p71"/>
          <p:cNvCxnSpPr>
            <a:endCxn id="443" idx="3"/>
          </p:cNvCxnSpPr>
          <p:nvPr/>
        </p:nvCxnSpPr>
        <p:spPr>
          <a:xfrm flipH="1" rot="10800000">
            <a:off x="992529" y="2989799"/>
            <a:ext cx="367500" cy="486300"/>
          </a:xfrm>
          <a:prstGeom prst="straightConnector1">
            <a:avLst/>
          </a:prstGeom>
          <a:noFill/>
          <a:ln cap="flat" cmpd="sng" w="19050">
            <a:solidFill>
              <a:srgbClr val="EA9999"/>
            </a:solidFill>
            <a:prstDash val="solid"/>
            <a:round/>
            <a:headEnd len="med" w="med" type="none"/>
            <a:tailEnd len="med" w="med" type="triangle"/>
          </a:ln>
        </p:spPr>
      </p:cxnSp>
      <p:cxnSp>
        <p:nvCxnSpPr>
          <p:cNvPr id="446" name="Google Shape;446;p71"/>
          <p:cNvCxnSpPr>
            <a:endCxn id="443" idx="0"/>
          </p:cNvCxnSpPr>
          <p:nvPr/>
        </p:nvCxnSpPr>
        <p:spPr>
          <a:xfrm>
            <a:off x="1335050" y="1870125"/>
            <a:ext cx="203700" cy="709200"/>
          </a:xfrm>
          <a:prstGeom prst="straightConnector1">
            <a:avLst/>
          </a:prstGeom>
          <a:noFill/>
          <a:ln cap="flat" cmpd="sng" w="19050">
            <a:solidFill>
              <a:srgbClr val="EA9999"/>
            </a:solidFill>
            <a:prstDash val="solid"/>
            <a:round/>
            <a:headEnd len="med" w="med" type="none"/>
            <a:tailEnd len="med" w="med" type="triangle"/>
          </a:ln>
        </p:spPr>
      </p:cxnSp>
      <p:cxnSp>
        <p:nvCxnSpPr>
          <p:cNvPr id="447" name="Google Shape;447;p71"/>
          <p:cNvCxnSpPr>
            <a:stCxn id="443" idx="6"/>
          </p:cNvCxnSpPr>
          <p:nvPr/>
        </p:nvCxnSpPr>
        <p:spPr>
          <a:xfrm flipH="1" rot="10800000">
            <a:off x="1791500" y="2807475"/>
            <a:ext cx="660300" cy="12300"/>
          </a:xfrm>
          <a:prstGeom prst="straightConnector1">
            <a:avLst/>
          </a:prstGeom>
          <a:noFill/>
          <a:ln cap="flat" cmpd="sng" w="19050">
            <a:solidFill>
              <a:srgbClr val="B4A7D6"/>
            </a:solidFill>
            <a:prstDash val="solid"/>
            <a:round/>
            <a:headEnd len="med" w="med" type="none"/>
            <a:tailEnd len="med" w="med" type="triangle"/>
          </a:ln>
        </p:spPr>
      </p:cxnSp>
      <p:sp>
        <p:nvSpPr>
          <p:cNvPr id="448" name="Google Shape;448;p71"/>
          <p:cNvSpPr txBox="1"/>
          <p:nvPr/>
        </p:nvSpPr>
        <p:spPr>
          <a:xfrm>
            <a:off x="968125" y="15095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49" name="Google Shape;449;p71"/>
          <p:cNvSpPr txBox="1"/>
          <p:nvPr/>
        </p:nvSpPr>
        <p:spPr>
          <a:xfrm>
            <a:off x="316925" y="270708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450" name="Google Shape;450;p71"/>
          <p:cNvSpPr txBox="1"/>
          <p:nvPr/>
        </p:nvSpPr>
        <p:spPr>
          <a:xfrm>
            <a:off x="544325" y="323733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2</a:t>
            </a:r>
            <a:endParaRPr baseline="-25000"/>
          </a:p>
        </p:txBody>
      </p:sp>
      <p:sp>
        <p:nvSpPr>
          <p:cNvPr id="451" name="Google Shape;451;p71"/>
          <p:cNvSpPr txBox="1"/>
          <p:nvPr/>
        </p:nvSpPr>
        <p:spPr>
          <a:xfrm>
            <a:off x="2451800" y="2579338"/>
            <a:ext cx="1186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 = {</a:t>
            </a:r>
            <a:r>
              <a:rPr lang="en">
                <a:solidFill>
                  <a:srgbClr val="000000"/>
                </a:solidFill>
                <a:latin typeface="Ubuntu"/>
                <a:ea typeface="Ubuntu"/>
                <a:cs typeface="Ubuntu"/>
                <a:sym typeface="Ubuntu"/>
              </a:rPr>
              <a:t>0</a:t>
            </a:r>
            <a:r>
              <a:rPr lang="en">
                <a:latin typeface="Ubuntu"/>
                <a:ea typeface="Ubuntu"/>
                <a:cs typeface="Ubuntu"/>
                <a:sym typeface="Ubuntu"/>
              </a:rPr>
              <a:t>, 1}</a:t>
            </a:r>
            <a:endParaRPr>
              <a:latin typeface="Ubuntu"/>
              <a:ea typeface="Ubuntu"/>
              <a:cs typeface="Ubuntu"/>
              <a:sym typeface="Ubuntu"/>
            </a:endParaRPr>
          </a:p>
        </p:txBody>
      </p:sp>
      <p:sp>
        <p:nvSpPr>
          <p:cNvPr id="452" name="Google Shape;452;p71"/>
          <p:cNvSpPr txBox="1"/>
          <p:nvPr/>
        </p:nvSpPr>
        <p:spPr>
          <a:xfrm>
            <a:off x="1386663" y="19472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a:t>
            </a:r>
            <a:endParaRPr b="1">
              <a:solidFill>
                <a:srgbClr val="CC0000"/>
              </a:solidFill>
            </a:endParaRPr>
          </a:p>
        </p:txBody>
      </p:sp>
      <p:sp>
        <p:nvSpPr>
          <p:cNvPr id="453" name="Google Shape;453;p71"/>
          <p:cNvSpPr txBox="1"/>
          <p:nvPr/>
        </p:nvSpPr>
        <p:spPr>
          <a:xfrm>
            <a:off x="783500" y="27739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1</a:t>
            </a:r>
            <a:endParaRPr b="1" baseline="-25000">
              <a:solidFill>
                <a:srgbClr val="CC0000"/>
              </a:solidFill>
            </a:endParaRPr>
          </a:p>
        </p:txBody>
      </p:sp>
      <p:sp>
        <p:nvSpPr>
          <p:cNvPr id="454" name="Google Shape;454;p71"/>
          <p:cNvSpPr txBox="1"/>
          <p:nvPr/>
        </p:nvSpPr>
        <p:spPr>
          <a:xfrm>
            <a:off x="1177400" y="31705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2</a:t>
            </a:r>
            <a:endParaRPr b="1" baseline="-25000">
              <a:solidFill>
                <a:srgbClr val="CC0000"/>
              </a:solidFill>
            </a:endParaRPr>
          </a:p>
        </p:txBody>
      </p:sp>
      <p:sp>
        <p:nvSpPr>
          <p:cNvPr id="455" name="Google Shape;455;p71"/>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456" name="Google Shape;456;p71"/>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457" name="Google Shape;457;p71"/>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458" name="Google Shape;458;p71"/>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459" name="Google Shape;459;p71"/>
          <p:cNvCxnSpPr>
            <a:stCxn id="455" idx="6"/>
            <a:endCxn id="456"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460" name="Google Shape;460;p71"/>
          <p:cNvCxnSpPr>
            <a:stCxn id="461" idx="3"/>
            <a:endCxn id="462"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463" name="Google Shape;463;p71"/>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464" name="Google Shape;464;p71"/>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465" name="Google Shape;465;p71"/>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466" name="Google Shape;466;p71"/>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467" name="Google Shape;467;p71"/>
          <p:cNvCxnSpPr>
            <a:endCxn id="456"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462" name="Google Shape;462;p71"/>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468" name="Google Shape;468;p71"/>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469" name="Google Shape;469;p71"/>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470" name="Google Shape;470;p71"/>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471" name="Google Shape;471;p71"/>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472" name="Google Shape;472;p71"/>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473" name="Google Shape;473;p71"/>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474" name="Google Shape;474;p71"/>
          <p:cNvSpPr txBox="1"/>
          <p:nvPr/>
        </p:nvSpPr>
        <p:spPr>
          <a:xfrm>
            <a:off x="-59000" y="4883325"/>
            <a:ext cx="79722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adapted from </a:t>
            </a:r>
            <a:r>
              <a:rPr lang="en" sz="1000" u="sng">
                <a:solidFill>
                  <a:schemeClr val="hlink"/>
                </a:solidFill>
                <a:latin typeface="Ubuntu"/>
                <a:ea typeface="Ubuntu"/>
                <a:cs typeface="Ubuntu"/>
                <a:sym typeface="Ubuntu"/>
                <a:hlinkClick r:id="rId3"/>
              </a:rPr>
              <a:t>“CS231n: Convolutional Neural Networks for Visual Recognition”</a:t>
            </a:r>
            <a:r>
              <a:rPr lang="en" sz="1000">
                <a:latin typeface="Ubuntu"/>
                <a:ea typeface="Ubuntu"/>
                <a:cs typeface="Ubuntu"/>
                <a:sym typeface="Ubuntu"/>
              </a:rPr>
              <a:t>, Stanford University.</a:t>
            </a:r>
            <a:endParaRPr sz="1000">
              <a:latin typeface="Ubuntu"/>
              <a:ea typeface="Ubuntu"/>
              <a:cs typeface="Ubuntu"/>
              <a:sym typeface="Ubuntu"/>
            </a:endParaRPr>
          </a:p>
        </p:txBody>
      </p:sp>
      <p:sp>
        <p:nvSpPr>
          <p:cNvPr id="475" name="Google Shape;475;p7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perceptron</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72"/>
          <p:cNvSpPr/>
          <p:nvPr/>
        </p:nvSpPr>
        <p:spPr>
          <a:xfrm>
            <a:off x="1286000" y="2579325"/>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σ</a:t>
            </a:r>
            <a:endParaRPr b="1" sz="1800"/>
          </a:p>
        </p:txBody>
      </p:sp>
      <p:cxnSp>
        <p:nvCxnSpPr>
          <p:cNvPr id="482" name="Google Shape;482;p72"/>
          <p:cNvCxnSpPr>
            <a:endCxn id="481" idx="2"/>
          </p:cNvCxnSpPr>
          <p:nvPr/>
        </p:nvCxnSpPr>
        <p:spPr>
          <a:xfrm flipH="1" rot="10800000">
            <a:off x="650300" y="2819775"/>
            <a:ext cx="635700" cy="77400"/>
          </a:xfrm>
          <a:prstGeom prst="straightConnector1">
            <a:avLst/>
          </a:prstGeom>
          <a:noFill/>
          <a:ln cap="flat" cmpd="sng" w="19050">
            <a:solidFill>
              <a:srgbClr val="EA9999"/>
            </a:solidFill>
            <a:prstDash val="solid"/>
            <a:round/>
            <a:headEnd len="med" w="med" type="none"/>
            <a:tailEnd len="med" w="med" type="triangle"/>
          </a:ln>
        </p:spPr>
      </p:cxnSp>
      <p:cxnSp>
        <p:nvCxnSpPr>
          <p:cNvPr id="483" name="Google Shape;483;p72"/>
          <p:cNvCxnSpPr>
            <a:endCxn id="481" idx="3"/>
          </p:cNvCxnSpPr>
          <p:nvPr/>
        </p:nvCxnSpPr>
        <p:spPr>
          <a:xfrm flipH="1" rot="10800000">
            <a:off x="992529" y="2989799"/>
            <a:ext cx="367500" cy="486300"/>
          </a:xfrm>
          <a:prstGeom prst="straightConnector1">
            <a:avLst/>
          </a:prstGeom>
          <a:noFill/>
          <a:ln cap="flat" cmpd="sng" w="19050">
            <a:solidFill>
              <a:srgbClr val="EA9999"/>
            </a:solidFill>
            <a:prstDash val="solid"/>
            <a:round/>
            <a:headEnd len="med" w="med" type="none"/>
            <a:tailEnd len="med" w="med" type="triangle"/>
          </a:ln>
        </p:spPr>
      </p:cxnSp>
      <p:cxnSp>
        <p:nvCxnSpPr>
          <p:cNvPr id="484" name="Google Shape;484;p72"/>
          <p:cNvCxnSpPr>
            <a:endCxn id="481" idx="0"/>
          </p:cNvCxnSpPr>
          <p:nvPr/>
        </p:nvCxnSpPr>
        <p:spPr>
          <a:xfrm>
            <a:off x="1335050" y="1870125"/>
            <a:ext cx="203700" cy="709200"/>
          </a:xfrm>
          <a:prstGeom prst="straightConnector1">
            <a:avLst/>
          </a:prstGeom>
          <a:noFill/>
          <a:ln cap="flat" cmpd="sng" w="19050">
            <a:solidFill>
              <a:srgbClr val="EA9999"/>
            </a:solidFill>
            <a:prstDash val="solid"/>
            <a:round/>
            <a:headEnd len="med" w="med" type="none"/>
            <a:tailEnd len="med" w="med" type="triangle"/>
          </a:ln>
        </p:spPr>
      </p:cxnSp>
      <p:cxnSp>
        <p:nvCxnSpPr>
          <p:cNvPr id="485" name="Google Shape;485;p72"/>
          <p:cNvCxnSpPr>
            <a:stCxn id="481" idx="6"/>
          </p:cNvCxnSpPr>
          <p:nvPr/>
        </p:nvCxnSpPr>
        <p:spPr>
          <a:xfrm flipH="1" rot="10800000">
            <a:off x="1791500" y="2807475"/>
            <a:ext cx="660300" cy="12300"/>
          </a:xfrm>
          <a:prstGeom prst="straightConnector1">
            <a:avLst/>
          </a:prstGeom>
          <a:noFill/>
          <a:ln cap="flat" cmpd="sng" w="19050">
            <a:solidFill>
              <a:srgbClr val="B4A7D6"/>
            </a:solidFill>
            <a:prstDash val="solid"/>
            <a:round/>
            <a:headEnd len="med" w="med" type="none"/>
            <a:tailEnd len="med" w="med" type="triangle"/>
          </a:ln>
        </p:spPr>
      </p:cxnSp>
      <p:sp>
        <p:nvSpPr>
          <p:cNvPr id="486" name="Google Shape;486;p72"/>
          <p:cNvSpPr txBox="1"/>
          <p:nvPr/>
        </p:nvSpPr>
        <p:spPr>
          <a:xfrm>
            <a:off x="968125" y="15095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7" name="Google Shape;487;p72"/>
          <p:cNvSpPr txBox="1"/>
          <p:nvPr/>
        </p:nvSpPr>
        <p:spPr>
          <a:xfrm>
            <a:off x="316925" y="270708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488" name="Google Shape;488;p72"/>
          <p:cNvSpPr txBox="1"/>
          <p:nvPr/>
        </p:nvSpPr>
        <p:spPr>
          <a:xfrm>
            <a:off x="544325" y="323733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2</a:t>
            </a:r>
            <a:endParaRPr baseline="-25000"/>
          </a:p>
        </p:txBody>
      </p:sp>
      <p:sp>
        <p:nvSpPr>
          <p:cNvPr id="489" name="Google Shape;489;p72"/>
          <p:cNvSpPr txBox="1"/>
          <p:nvPr/>
        </p:nvSpPr>
        <p:spPr>
          <a:xfrm>
            <a:off x="2451800" y="2579338"/>
            <a:ext cx="1186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 = {</a:t>
            </a:r>
            <a:r>
              <a:rPr lang="en">
                <a:solidFill>
                  <a:srgbClr val="000000"/>
                </a:solidFill>
                <a:latin typeface="Ubuntu"/>
                <a:ea typeface="Ubuntu"/>
                <a:cs typeface="Ubuntu"/>
                <a:sym typeface="Ubuntu"/>
              </a:rPr>
              <a:t>0</a:t>
            </a:r>
            <a:r>
              <a:rPr lang="en">
                <a:latin typeface="Ubuntu"/>
                <a:ea typeface="Ubuntu"/>
                <a:cs typeface="Ubuntu"/>
                <a:sym typeface="Ubuntu"/>
              </a:rPr>
              <a:t>, 1}</a:t>
            </a:r>
            <a:endParaRPr>
              <a:latin typeface="Ubuntu"/>
              <a:ea typeface="Ubuntu"/>
              <a:cs typeface="Ubuntu"/>
              <a:sym typeface="Ubuntu"/>
            </a:endParaRPr>
          </a:p>
        </p:txBody>
      </p:sp>
      <p:sp>
        <p:nvSpPr>
          <p:cNvPr id="490" name="Google Shape;490;p72"/>
          <p:cNvSpPr txBox="1"/>
          <p:nvPr/>
        </p:nvSpPr>
        <p:spPr>
          <a:xfrm>
            <a:off x="1386663" y="19472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a:t>
            </a:r>
            <a:endParaRPr b="1">
              <a:solidFill>
                <a:srgbClr val="CC0000"/>
              </a:solidFill>
            </a:endParaRPr>
          </a:p>
        </p:txBody>
      </p:sp>
      <p:sp>
        <p:nvSpPr>
          <p:cNvPr id="491" name="Google Shape;491;p72"/>
          <p:cNvSpPr txBox="1"/>
          <p:nvPr/>
        </p:nvSpPr>
        <p:spPr>
          <a:xfrm>
            <a:off x="783500" y="27739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1</a:t>
            </a:r>
            <a:endParaRPr b="1" baseline="-25000">
              <a:solidFill>
                <a:srgbClr val="CC0000"/>
              </a:solidFill>
            </a:endParaRPr>
          </a:p>
        </p:txBody>
      </p:sp>
      <p:sp>
        <p:nvSpPr>
          <p:cNvPr id="492" name="Google Shape;492;p72"/>
          <p:cNvSpPr txBox="1"/>
          <p:nvPr/>
        </p:nvSpPr>
        <p:spPr>
          <a:xfrm>
            <a:off x="1177400" y="31705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2</a:t>
            </a:r>
            <a:endParaRPr b="1" baseline="-25000">
              <a:solidFill>
                <a:srgbClr val="CC0000"/>
              </a:solidFill>
            </a:endParaRPr>
          </a:p>
        </p:txBody>
      </p:sp>
      <p:sp>
        <p:nvSpPr>
          <p:cNvPr id="493" name="Google Shape;493;p72"/>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494" name="Google Shape;494;p72"/>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495" name="Google Shape;495;p72"/>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496" name="Google Shape;496;p72"/>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497" name="Google Shape;497;p72"/>
          <p:cNvCxnSpPr>
            <a:stCxn id="493" idx="6"/>
            <a:endCxn id="494"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498" name="Google Shape;498;p72"/>
          <p:cNvCxnSpPr>
            <a:stCxn id="499" idx="3"/>
            <a:endCxn id="500"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501" name="Google Shape;501;p72"/>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502" name="Google Shape;502;p72"/>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503" name="Google Shape;503;p72"/>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504" name="Google Shape;504;p72"/>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505" name="Google Shape;505;p72"/>
          <p:cNvCxnSpPr>
            <a:endCxn id="494"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500" name="Google Shape;500;p72"/>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506" name="Google Shape;506;p72"/>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507" name="Google Shape;507;p72"/>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508" name="Google Shape;508;p72"/>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509" name="Google Shape;509;p72"/>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510" name="Google Shape;510;p72"/>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511" name="Google Shape;511;p72"/>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512" name="Google Shape;512;p72"/>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513" name="Google Shape;513;p72"/>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514" name="Google Shape;514;p72"/>
          <p:cNvSpPr txBox="1"/>
          <p:nvPr/>
        </p:nvSpPr>
        <p:spPr>
          <a:xfrm>
            <a:off x="-59000" y="4883325"/>
            <a:ext cx="79722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adapted from </a:t>
            </a:r>
            <a:r>
              <a:rPr lang="en" sz="1000" u="sng">
                <a:solidFill>
                  <a:schemeClr val="hlink"/>
                </a:solidFill>
                <a:latin typeface="Ubuntu"/>
                <a:ea typeface="Ubuntu"/>
                <a:cs typeface="Ubuntu"/>
                <a:sym typeface="Ubuntu"/>
                <a:hlinkClick r:id="rId3"/>
              </a:rPr>
              <a:t>“CS231n: Convolutional Neural Networks for Visual Recognition”</a:t>
            </a:r>
            <a:r>
              <a:rPr lang="en" sz="1000">
                <a:latin typeface="Ubuntu"/>
                <a:ea typeface="Ubuntu"/>
                <a:cs typeface="Ubuntu"/>
                <a:sym typeface="Ubuntu"/>
              </a:rPr>
              <a:t>, Stanford University.</a:t>
            </a:r>
            <a:endParaRPr sz="1000">
              <a:latin typeface="Ubuntu"/>
              <a:ea typeface="Ubuntu"/>
              <a:cs typeface="Ubuntu"/>
              <a:sym typeface="Ubuntu"/>
            </a:endParaRPr>
          </a:p>
        </p:txBody>
      </p:sp>
      <p:sp>
        <p:nvSpPr>
          <p:cNvPr id="515" name="Google Shape;515;p72"/>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516" name="Google Shape;516;p7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perceptron</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73"/>
          <p:cNvSpPr/>
          <p:nvPr/>
        </p:nvSpPr>
        <p:spPr>
          <a:xfrm>
            <a:off x="1286000" y="2579325"/>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σ</a:t>
            </a:r>
            <a:endParaRPr b="1" sz="1800"/>
          </a:p>
        </p:txBody>
      </p:sp>
      <p:cxnSp>
        <p:nvCxnSpPr>
          <p:cNvPr id="523" name="Google Shape;523;p73"/>
          <p:cNvCxnSpPr>
            <a:endCxn id="522" idx="2"/>
          </p:cNvCxnSpPr>
          <p:nvPr/>
        </p:nvCxnSpPr>
        <p:spPr>
          <a:xfrm flipH="1" rot="10800000">
            <a:off x="650300" y="2819775"/>
            <a:ext cx="635700" cy="77400"/>
          </a:xfrm>
          <a:prstGeom prst="straightConnector1">
            <a:avLst/>
          </a:prstGeom>
          <a:noFill/>
          <a:ln cap="flat" cmpd="sng" w="19050">
            <a:solidFill>
              <a:srgbClr val="EA9999"/>
            </a:solidFill>
            <a:prstDash val="solid"/>
            <a:round/>
            <a:headEnd len="med" w="med" type="none"/>
            <a:tailEnd len="med" w="med" type="triangle"/>
          </a:ln>
        </p:spPr>
      </p:cxnSp>
      <p:cxnSp>
        <p:nvCxnSpPr>
          <p:cNvPr id="524" name="Google Shape;524;p73"/>
          <p:cNvCxnSpPr>
            <a:endCxn id="522" idx="3"/>
          </p:cNvCxnSpPr>
          <p:nvPr/>
        </p:nvCxnSpPr>
        <p:spPr>
          <a:xfrm flipH="1" rot="10800000">
            <a:off x="992529" y="2989799"/>
            <a:ext cx="367500" cy="486300"/>
          </a:xfrm>
          <a:prstGeom prst="straightConnector1">
            <a:avLst/>
          </a:prstGeom>
          <a:noFill/>
          <a:ln cap="flat" cmpd="sng" w="19050">
            <a:solidFill>
              <a:srgbClr val="EA9999"/>
            </a:solidFill>
            <a:prstDash val="solid"/>
            <a:round/>
            <a:headEnd len="med" w="med" type="none"/>
            <a:tailEnd len="med" w="med" type="triangle"/>
          </a:ln>
        </p:spPr>
      </p:cxnSp>
      <p:cxnSp>
        <p:nvCxnSpPr>
          <p:cNvPr id="525" name="Google Shape;525;p73"/>
          <p:cNvCxnSpPr>
            <a:endCxn id="522" idx="0"/>
          </p:cNvCxnSpPr>
          <p:nvPr/>
        </p:nvCxnSpPr>
        <p:spPr>
          <a:xfrm>
            <a:off x="1335050" y="1870125"/>
            <a:ext cx="203700" cy="709200"/>
          </a:xfrm>
          <a:prstGeom prst="straightConnector1">
            <a:avLst/>
          </a:prstGeom>
          <a:noFill/>
          <a:ln cap="flat" cmpd="sng" w="19050">
            <a:solidFill>
              <a:srgbClr val="EA9999"/>
            </a:solidFill>
            <a:prstDash val="solid"/>
            <a:round/>
            <a:headEnd len="med" w="med" type="none"/>
            <a:tailEnd len="med" w="med" type="triangle"/>
          </a:ln>
        </p:spPr>
      </p:cxnSp>
      <p:cxnSp>
        <p:nvCxnSpPr>
          <p:cNvPr id="526" name="Google Shape;526;p73"/>
          <p:cNvCxnSpPr>
            <a:stCxn id="522" idx="6"/>
          </p:cNvCxnSpPr>
          <p:nvPr/>
        </p:nvCxnSpPr>
        <p:spPr>
          <a:xfrm flipH="1" rot="10800000">
            <a:off x="1791500" y="2807475"/>
            <a:ext cx="660300" cy="12300"/>
          </a:xfrm>
          <a:prstGeom prst="straightConnector1">
            <a:avLst/>
          </a:prstGeom>
          <a:noFill/>
          <a:ln cap="flat" cmpd="sng" w="19050">
            <a:solidFill>
              <a:srgbClr val="B4A7D6"/>
            </a:solidFill>
            <a:prstDash val="solid"/>
            <a:round/>
            <a:headEnd len="med" w="med" type="none"/>
            <a:tailEnd len="med" w="med" type="triangle"/>
          </a:ln>
        </p:spPr>
      </p:cxnSp>
      <p:sp>
        <p:nvSpPr>
          <p:cNvPr id="527" name="Google Shape;527;p73"/>
          <p:cNvSpPr txBox="1"/>
          <p:nvPr/>
        </p:nvSpPr>
        <p:spPr>
          <a:xfrm>
            <a:off x="968125" y="15095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28" name="Google Shape;528;p73"/>
          <p:cNvSpPr txBox="1"/>
          <p:nvPr/>
        </p:nvSpPr>
        <p:spPr>
          <a:xfrm>
            <a:off x="316925" y="270708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529" name="Google Shape;529;p73"/>
          <p:cNvSpPr txBox="1"/>
          <p:nvPr/>
        </p:nvSpPr>
        <p:spPr>
          <a:xfrm>
            <a:off x="544325" y="323733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2</a:t>
            </a:r>
            <a:endParaRPr baseline="-25000"/>
          </a:p>
        </p:txBody>
      </p:sp>
      <p:sp>
        <p:nvSpPr>
          <p:cNvPr id="530" name="Google Shape;530;p73"/>
          <p:cNvSpPr txBox="1"/>
          <p:nvPr/>
        </p:nvSpPr>
        <p:spPr>
          <a:xfrm>
            <a:off x="2451800" y="2579338"/>
            <a:ext cx="1186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 = {</a:t>
            </a:r>
            <a:r>
              <a:rPr lang="en">
                <a:solidFill>
                  <a:srgbClr val="000000"/>
                </a:solidFill>
                <a:latin typeface="Ubuntu"/>
                <a:ea typeface="Ubuntu"/>
                <a:cs typeface="Ubuntu"/>
                <a:sym typeface="Ubuntu"/>
              </a:rPr>
              <a:t>0</a:t>
            </a:r>
            <a:r>
              <a:rPr lang="en">
                <a:latin typeface="Ubuntu"/>
                <a:ea typeface="Ubuntu"/>
                <a:cs typeface="Ubuntu"/>
                <a:sym typeface="Ubuntu"/>
              </a:rPr>
              <a:t>, 1}</a:t>
            </a:r>
            <a:endParaRPr>
              <a:latin typeface="Ubuntu"/>
              <a:ea typeface="Ubuntu"/>
              <a:cs typeface="Ubuntu"/>
              <a:sym typeface="Ubuntu"/>
            </a:endParaRPr>
          </a:p>
        </p:txBody>
      </p:sp>
      <p:sp>
        <p:nvSpPr>
          <p:cNvPr id="531" name="Google Shape;531;p73"/>
          <p:cNvSpPr txBox="1"/>
          <p:nvPr/>
        </p:nvSpPr>
        <p:spPr>
          <a:xfrm>
            <a:off x="1386663" y="19472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a:t>
            </a:r>
            <a:endParaRPr b="1">
              <a:solidFill>
                <a:srgbClr val="CC0000"/>
              </a:solidFill>
            </a:endParaRPr>
          </a:p>
        </p:txBody>
      </p:sp>
      <p:sp>
        <p:nvSpPr>
          <p:cNvPr id="532" name="Google Shape;532;p73"/>
          <p:cNvSpPr txBox="1"/>
          <p:nvPr/>
        </p:nvSpPr>
        <p:spPr>
          <a:xfrm>
            <a:off x="783500" y="27739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1</a:t>
            </a:r>
            <a:endParaRPr b="1" baseline="-25000">
              <a:solidFill>
                <a:srgbClr val="CC0000"/>
              </a:solidFill>
            </a:endParaRPr>
          </a:p>
        </p:txBody>
      </p:sp>
      <p:sp>
        <p:nvSpPr>
          <p:cNvPr id="533" name="Google Shape;533;p73"/>
          <p:cNvSpPr txBox="1"/>
          <p:nvPr/>
        </p:nvSpPr>
        <p:spPr>
          <a:xfrm>
            <a:off x="1177400" y="31705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2</a:t>
            </a:r>
            <a:endParaRPr b="1" baseline="-25000">
              <a:solidFill>
                <a:srgbClr val="CC0000"/>
              </a:solidFill>
            </a:endParaRPr>
          </a:p>
        </p:txBody>
      </p:sp>
      <p:sp>
        <p:nvSpPr>
          <p:cNvPr id="534" name="Google Shape;534;p73"/>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535" name="Google Shape;535;p73"/>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536" name="Google Shape;536;p73"/>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537" name="Google Shape;537;p73"/>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538" name="Google Shape;538;p73"/>
          <p:cNvCxnSpPr>
            <a:stCxn id="534" idx="6"/>
            <a:endCxn id="535"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539" name="Google Shape;539;p73"/>
          <p:cNvCxnSpPr>
            <a:stCxn id="540" idx="3"/>
            <a:endCxn id="541"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542" name="Google Shape;542;p73"/>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543" name="Google Shape;543;p73"/>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544" name="Google Shape;544;p73"/>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545" name="Google Shape;545;p73"/>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546" name="Google Shape;546;p73"/>
          <p:cNvCxnSpPr>
            <a:endCxn id="535"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541" name="Google Shape;541;p73"/>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547" name="Google Shape;547;p73"/>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548" name="Google Shape;548;p73"/>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549" name="Google Shape;549;p73"/>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550" name="Google Shape;550;p73"/>
          <p:cNvSpPr/>
          <p:nvPr/>
        </p:nvSpPr>
        <p:spPr>
          <a:xfrm>
            <a:off x="4059956" y="1169502"/>
            <a:ext cx="301800" cy="261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1" name="Google Shape;551;p73"/>
          <p:cNvSpPr/>
          <p:nvPr/>
        </p:nvSpPr>
        <p:spPr>
          <a:xfrm>
            <a:off x="3967032" y="1801401"/>
            <a:ext cx="407400" cy="2616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2" name="Google Shape;552;p73"/>
          <p:cNvSpPr/>
          <p:nvPr/>
        </p:nvSpPr>
        <p:spPr>
          <a:xfrm>
            <a:off x="3967032" y="2403357"/>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3" name="Google Shape;553;p73"/>
          <p:cNvSpPr/>
          <p:nvPr/>
        </p:nvSpPr>
        <p:spPr>
          <a:xfrm>
            <a:off x="3975511" y="2970127"/>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4" name="Google Shape;554;p73"/>
          <p:cNvSpPr/>
          <p:nvPr/>
        </p:nvSpPr>
        <p:spPr>
          <a:xfrm>
            <a:off x="3985051" y="3722810"/>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5" name="Google Shape;555;p73"/>
          <p:cNvSpPr/>
          <p:nvPr/>
        </p:nvSpPr>
        <p:spPr>
          <a:xfrm>
            <a:off x="4970305" y="1562927"/>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6" name="Google Shape;556;p73"/>
          <p:cNvSpPr/>
          <p:nvPr/>
        </p:nvSpPr>
        <p:spPr>
          <a:xfrm>
            <a:off x="4936558" y="2537917"/>
            <a:ext cx="301800" cy="261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7" name="Google Shape;557;p73"/>
          <p:cNvSpPr/>
          <p:nvPr/>
        </p:nvSpPr>
        <p:spPr>
          <a:xfrm>
            <a:off x="6317897" y="1932206"/>
            <a:ext cx="301800" cy="261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558" name="Google Shape;558;p73"/>
          <p:cNvSpPr/>
          <p:nvPr/>
        </p:nvSpPr>
        <p:spPr>
          <a:xfrm>
            <a:off x="7102272" y="1932206"/>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1</a:t>
            </a:r>
            <a:endParaRPr/>
          </a:p>
        </p:txBody>
      </p:sp>
      <p:sp>
        <p:nvSpPr>
          <p:cNvPr id="559" name="Google Shape;559;p73"/>
          <p:cNvSpPr/>
          <p:nvPr/>
        </p:nvSpPr>
        <p:spPr>
          <a:xfrm>
            <a:off x="7875982" y="1932206"/>
            <a:ext cx="458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0.73</a:t>
            </a:r>
            <a:endParaRPr/>
          </a:p>
        </p:txBody>
      </p:sp>
      <p:sp>
        <p:nvSpPr>
          <p:cNvPr id="560" name="Google Shape;560;p7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perceptron</a:t>
            </a:r>
            <a:endParaRPr/>
          </a:p>
          <a:p>
            <a:pPr indent="0" lvl="0" marL="0" rtl="0" algn="l">
              <a:spcBef>
                <a:spcPts val="0"/>
              </a:spcBef>
              <a:spcAft>
                <a:spcPts val="0"/>
              </a:spcAft>
              <a:buNone/>
            </a:pPr>
            <a:r>
              <a:t/>
            </a:r>
            <a:endParaRPr/>
          </a:p>
        </p:txBody>
      </p:sp>
      <p:sp>
        <p:nvSpPr>
          <p:cNvPr id="561" name="Google Shape;561;p73"/>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562" name="Google Shape;562;p73"/>
          <p:cNvSpPr/>
          <p:nvPr/>
        </p:nvSpPr>
        <p:spPr>
          <a:xfrm>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Forward pass</a:t>
            </a:r>
            <a:endParaRPr>
              <a:latin typeface="Ubuntu"/>
              <a:ea typeface="Ubuntu"/>
              <a:cs typeface="Ubuntu"/>
              <a:sym typeface="Ubuntu"/>
            </a:endParaRPr>
          </a:p>
        </p:txBody>
      </p:sp>
      <p:sp>
        <p:nvSpPr>
          <p:cNvPr id="563" name="Google Shape;563;p73"/>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564" name="Google Shape;564;p73"/>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565" name="Google Shape;565;p73"/>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566" name="Google Shape;566;p73"/>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567" name="Google Shape;567;p73"/>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74"/>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574" name="Google Shape;574;p74"/>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575" name="Google Shape;575;p74"/>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576" name="Google Shape;576;p74"/>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577" name="Google Shape;577;p74"/>
          <p:cNvCxnSpPr>
            <a:stCxn id="573" idx="6"/>
            <a:endCxn id="574"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578" name="Google Shape;578;p74"/>
          <p:cNvCxnSpPr>
            <a:stCxn id="579" idx="3"/>
            <a:endCxn id="580"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581" name="Google Shape;581;p74"/>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582" name="Google Shape;582;p74"/>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583" name="Google Shape;583;p74"/>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584" name="Google Shape;584;p74"/>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585" name="Google Shape;585;p74"/>
          <p:cNvCxnSpPr>
            <a:endCxn id="574"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580" name="Google Shape;580;p74"/>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586" name="Google Shape;586;p74"/>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587" name="Google Shape;587;p74"/>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588" name="Google Shape;588;p74"/>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589" name="Google Shape;589;p74"/>
          <p:cNvSpPr txBox="1"/>
          <p:nvPr/>
        </p:nvSpPr>
        <p:spPr>
          <a:xfrm>
            <a:off x="152400" y="787050"/>
            <a:ext cx="3423300" cy="14004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u="sng">
                <a:solidFill>
                  <a:srgbClr val="FF6633"/>
                </a:solidFill>
                <a:latin typeface="Ubuntu"/>
                <a:ea typeface="Ubuntu"/>
                <a:cs typeface="Ubuntu"/>
                <a:sym typeface="Ubuntu"/>
              </a:rPr>
              <a:t>Challenge</a:t>
            </a:r>
            <a:r>
              <a:rPr lang="en" sz="1800">
                <a:solidFill>
                  <a:srgbClr val="FF6633"/>
                </a:solidFill>
                <a:latin typeface="Ubuntu"/>
                <a:ea typeface="Ubuntu"/>
                <a:cs typeface="Ubuntu"/>
                <a:sym typeface="Ubuntu"/>
              </a:rPr>
              <a:t>: How to compute the gradient of the loss function with respect to w</a:t>
            </a:r>
            <a:r>
              <a:rPr baseline="-25000" lang="en" sz="1800">
                <a:solidFill>
                  <a:srgbClr val="FF6633"/>
                </a:solidFill>
                <a:latin typeface="Ubuntu"/>
                <a:ea typeface="Ubuntu"/>
                <a:cs typeface="Ubuntu"/>
                <a:sym typeface="Ubuntu"/>
              </a:rPr>
              <a:t>1</a:t>
            </a:r>
            <a:r>
              <a:rPr lang="en" sz="1800">
                <a:solidFill>
                  <a:srgbClr val="FF6633"/>
                </a:solidFill>
                <a:latin typeface="Ubuntu"/>
                <a:ea typeface="Ubuntu"/>
                <a:cs typeface="Ubuntu"/>
                <a:sym typeface="Ubuntu"/>
              </a:rPr>
              <a:t> or w</a:t>
            </a:r>
            <a:r>
              <a:rPr baseline="-25000" lang="en" sz="1800">
                <a:solidFill>
                  <a:srgbClr val="FF6633"/>
                </a:solidFill>
                <a:latin typeface="Ubuntu"/>
                <a:ea typeface="Ubuntu"/>
                <a:cs typeface="Ubuntu"/>
                <a:sym typeface="Ubuntu"/>
              </a:rPr>
              <a:t>2</a:t>
            </a:r>
            <a:r>
              <a:rPr lang="en" sz="1800">
                <a:solidFill>
                  <a:srgbClr val="FF6633"/>
                </a:solidFill>
                <a:latin typeface="Ubuntu"/>
                <a:ea typeface="Ubuntu"/>
                <a:cs typeface="Ubuntu"/>
                <a:sym typeface="Ubuntu"/>
              </a:rPr>
              <a:t>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l">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p:txBody>
      </p:sp>
      <p:sp>
        <p:nvSpPr>
          <p:cNvPr id="590" name="Google Shape;590;p74"/>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591" name="Google Shape;591;p74"/>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592" name="Google Shape;592;p74"/>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593" name="Google Shape;593;p74"/>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594" name="Google Shape;594;p74"/>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pic>
        <p:nvPicPr>
          <p:cNvPr id="595" name="Google Shape;595;p74"/>
          <p:cNvPicPr preferRelativeResize="0"/>
          <p:nvPr/>
        </p:nvPicPr>
        <p:blipFill rotWithShape="1">
          <a:blip r:embed="rId3">
            <a:alphaModFix/>
          </a:blip>
          <a:srcRect b="0" l="0" r="58324" t="0"/>
          <a:stretch/>
        </p:blipFill>
        <p:spPr>
          <a:xfrm>
            <a:off x="618050" y="2598450"/>
            <a:ext cx="2352352" cy="914400"/>
          </a:xfrm>
          <a:prstGeom prst="rect">
            <a:avLst/>
          </a:prstGeom>
          <a:noFill/>
          <a:ln>
            <a:noFill/>
          </a:ln>
        </p:spPr>
      </p:pic>
      <p:pic>
        <p:nvPicPr>
          <p:cNvPr id="596" name="Google Shape;596;p74"/>
          <p:cNvPicPr preferRelativeResize="0"/>
          <p:nvPr/>
        </p:nvPicPr>
        <p:blipFill rotWithShape="1">
          <a:blip r:embed="rId3">
            <a:alphaModFix/>
          </a:blip>
          <a:srcRect b="0" l="60344" r="0" t="0"/>
          <a:stretch/>
        </p:blipFill>
        <p:spPr>
          <a:xfrm>
            <a:off x="541846" y="3676850"/>
            <a:ext cx="2238352" cy="914400"/>
          </a:xfrm>
          <a:prstGeom prst="rect">
            <a:avLst/>
          </a:prstGeom>
          <a:noFill/>
          <a:ln>
            <a:noFill/>
          </a:ln>
        </p:spPr>
      </p:pic>
      <p:sp>
        <p:nvSpPr>
          <p:cNvPr id="597" name="Google Shape;597;p74"/>
          <p:cNvSpPr txBox="1"/>
          <p:nvPr/>
        </p:nvSpPr>
        <p:spPr>
          <a:xfrm>
            <a:off x="8373263" y="198045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598" name="Google Shape;598;p74"/>
          <p:cNvSpPr txBox="1"/>
          <p:nvPr/>
        </p:nvSpPr>
        <p:spPr>
          <a:xfrm>
            <a:off x="8401623" y="3419800"/>
            <a:ext cx="350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ŷ</a:t>
            </a:r>
            <a:endParaRPr baseline="-25000">
              <a:latin typeface="Ubuntu"/>
              <a:ea typeface="Ubuntu"/>
              <a:cs typeface="Ubuntu"/>
              <a:sym typeface="Ubuntu"/>
            </a:endParaRPr>
          </a:p>
        </p:txBody>
      </p:sp>
      <p:sp>
        <p:nvSpPr>
          <p:cNvPr id="599" name="Google Shape;599;p74"/>
          <p:cNvSpPr/>
          <p:nvPr/>
        </p:nvSpPr>
        <p:spPr>
          <a:xfrm>
            <a:off x="8374950" y="2338200"/>
            <a:ext cx="289200" cy="1150200"/>
          </a:xfrm>
          <a:prstGeom prst="upDown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74"/>
          <p:cNvPicPr preferRelativeResize="0"/>
          <p:nvPr/>
        </p:nvPicPr>
        <p:blipFill rotWithShape="1">
          <a:blip r:embed="rId3">
            <a:alphaModFix/>
          </a:blip>
          <a:srcRect b="50362" l="4746" r="72939" t="0"/>
          <a:stretch/>
        </p:blipFill>
        <p:spPr>
          <a:xfrm>
            <a:off x="8023352" y="2728688"/>
            <a:ext cx="1007399" cy="365750"/>
          </a:xfrm>
          <a:prstGeom prst="rect">
            <a:avLst/>
          </a:prstGeom>
          <a:noFill/>
          <a:ln cap="flat" cmpd="sng" w="9525">
            <a:solidFill>
              <a:srgbClr val="000000"/>
            </a:solidFill>
            <a:prstDash val="solid"/>
            <a:round/>
            <a:headEnd len="sm" w="sm" type="none"/>
            <a:tailEnd len="sm" w="sm" type="none"/>
          </a:ln>
        </p:spPr>
      </p:pic>
      <p:sp>
        <p:nvSpPr>
          <p:cNvPr id="601" name="Google Shape;601;p7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perceptron</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75"/>
          <p:cNvPicPr preferRelativeResize="0"/>
          <p:nvPr/>
        </p:nvPicPr>
        <p:blipFill>
          <a:blip r:embed="rId3">
            <a:alphaModFix/>
          </a:blip>
          <a:stretch>
            <a:fillRect/>
          </a:stretch>
        </p:blipFill>
        <p:spPr>
          <a:xfrm>
            <a:off x="3816849" y="2027350"/>
            <a:ext cx="1510300" cy="969050"/>
          </a:xfrm>
          <a:prstGeom prst="rect">
            <a:avLst/>
          </a:prstGeom>
          <a:noFill/>
          <a:ln>
            <a:noFill/>
          </a:ln>
        </p:spPr>
      </p:pic>
      <p:sp>
        <p:nvSpPr>
          <p:cNvPr id="607" name="Google Shape;607;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7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Gradients from composition (chain rule)</a:t>
            </a:r>
            <a:endParaRPr/>
          </a:p>
          <a:p>
            <a:pPr indent="0" lvl="0" marL="0" rtl="0" algn="l">
              <a:spcBef>
                <a:spcPts val="0"/>
              </a:spcBef>
              <a:spcAft>
                <a:spcPts val="0"/>
              </a:spcAft>
              <a:buNone/>
            </a:pPr>
            <a:r>
              <a:t/>
            </a:r>
            <a:endParaRPr/>
          </a:p>
        </p:txBody>
      </p:sp>
      <p:sp>
        <p:nvSpPr>
          <p:cNvPr id="609" name="Google Shape;609;p75"/>
          <p:cNvSpPr/>
          <p:nvPr/>
        </p:nvSpPr>
        <p:spPr>
          <a:xfrm>
            <a:off x="5389397"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a:t>
            </a:r>
            <a:endParaRPr>
              <a:latin typeface="Ubuntu"/>
              <a:ea typeface="Ubuntu"/>
              <a:cs typeface="Ubuntu"/>
              <a:sym typeface="Ubuntu"/>
            </a:endParaRPr>
          </a:p>
        </p:txBody>
      </p:sp>
      <p:cxnSp>
        <p:nvCxnSpPr>
          <p:cNvPr id="610" name="Google Shape;610;p75"/>
          <p:cNvCxnSpPr>
            <a:stCxn id="611" idx="6"/>
            <a:endCxn id="612" idx="1"/>
          </p:cNvCxnSpPr>
          <p:nvPr/>
        </p:nvCxnSpPr>
        <p:spPr>
          <a:xfrm>
            <a:off x="3187641" y="1066575"/>
            <a:ext cx="1052700" cy="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75"/>
          <p:cNvCxnSpPr>
            <a:stCxn id="609" idx="6"/>
          </p:cNvCxnSpPr>
          <p:nvPr/>
        </p:nvCxnSpPr>
        <p:spPr>
          <a:xfrm>
            <a:off x="6029597" y="1066575"/>
            <a:ext cx="659100" cy="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75"/>
          <p:cNvSpPr/>
          <p:nvPr/>
        </p:nvSpPr>
        <p:spPr>
          <a:xfrm>
            <a:off x="2547441"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endParaRPr>
              <a:latin typeface="Ubuntu"/>
              <a:ea typeface="Ubuntu"/>
              <a:cs typeface="Ubuntu"/>
              <a:sym typeface="Ubuntu"/>
            </a:endParaRPr>
          </a:p>
        </p:txBody>
      </p:sp>
      <p:sp>
        <p:nvSpPr>
          <p:cNvPr id="612" name="Google Shape;612;p75"/>
          <p:cNvSpPr txBox="1"/>
          <p:nvPr/>
        </p:nvSpPr>
        <p:spPr>
          <a:xfrm>
            <a:off x="42403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z</a:t>
            </a:r>
            <a:endParaRPr>
              <a:latin typeface="Ubuntu"/>
              <a:ea typeface="Ubuntu"/>
              <a:cs typeface="Ubuntu"/>
              <a:sym typeface="Ubuntu"/>
            </a:endParaRPr>
          </a:p>
        </p:txBody>
      </p:sp>
      <p:cxnSp>
        <p:nvCxnSpPr>
          <p:cNvPr id="614" name="Google Shape;614;p75"/>
          <p:cNvCxnSpPr>
            <a:stCxn id="612" idx="3"/>
            <a:endCxn id="609" idx="2"/>
          </p:cNvCxnSpPr>
          <p:nvPr/>
        </p:nvCxnSpPr>
        <p:spPr>
          <a:xfrm>
            <a:off x="4515799" y="1066575"/>
            <a:ext cx="873600" cy="0"/>
          </a:xfrm>
          <a:prstGeom prst="straightConnector1">
            <a:avLst/>
          </a:prstGeom>
          <a:noFill/>
          <a:ln cap="flat" cmpd="sng" w="9525">
            <a:solidFill>
              <a:schemeClr val="dk2"/>
            </a:solidFill>
            <a:prstDash val="solid"/>
            <a:round/>
            <a:headEnd len="med" w="med" type="none"/>
            <a:tailEnd len="med" w="med" type="triangle"/>
          </a:ln>
        </p:spPr>
      </p:cxnSp>
      <p:cxnSp>
        <p:nvCxnSpPr>
          <p:cNvPr id="615" name="Google Shape;615;p75"/>
          <p:cNvCxnSpPr>
            <a:endCxn id="611" idx="2"/>
          </p:cNvCxnSpPr>
          <p:nvPr/>
        </p:nvCxnSpPr>
        <p:spPr>
          <a:xfrm>
            <a:off x="1715241" y="1066575"/>
            <a:ext cx="832200" cy="0"/>
          </a:xfrm>
          <a:prstGeom prst="straightConnector1">
            <a:avLst/>
          </a:prstGeom>
          <a:noFill/>
          <a:ln cap="flat" cmpd="sng" w="9525">
            <a:solidFill>
              <a:schemeClr val="dk2"/>
            </a:solidFill>
            <a:prstDash val="solid"/>
            <a:round/>
            <a:headEnd len="med" w="med" type="none"/>
            <a:tailEnd len="med" w="med" type="triangle"/>
          </a:ln>
        </p:spPr>
      </p:cxnSp>
      <p:sp>
        <p:nvSpPr>
          <p:cNvPr id="616" name="Google Shape;616;p75"/>
          <p:cNvSpPr txBox="1"/>
          <p:nvPr/>
        </p:nvSpPr>
        <p:spPr>
          <a:xfrm>
            <a:off x="1380074"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x</a:t>
            </a:r>
            <a:endParaRPr>
              <a:latin typeface="Ubuntu"/>
              <a:ea typeface="Ubuntu"/>
              <a:cs typeface="Ubuntu"/>
              <a:sym typeface="Ubuntu"/>
            </a:endParaRPr>
          </a:p>
        </p:txBody>
      </p:sp>
      <p:sp>
        <p:nvSpPr>
          <p:cNvPr id="617" name="Google Shape;617;p75"/>
          <p:cNvSpPr txBox="1"/>
          <p:nvPr/>
        </p:nvSpPr>
        <p:spPr>
          <a:xfrm>
            <a:off x="67817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618" name="Google Shape;618;p75"/>
          <p:cNvSpPr/>
          <p:nvPr/>
        </p:nvSpPr>
        <p:spPr>
          <a:xfrm>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Forward pass</a:t>
            </a:r>
            <a:endParaRPr>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Google Shape;623;p76"/>
          <p:cNvPicPr preferRelativeResize="0"/>
          <p:nvPr/>
        </p:nvPicPr>
        <p:blipFill>
          <a:blip r:embed="rId3">
            <a:alphaModFix/>
          </a:blip>
          <a:stretch>
            <a:fillRect/>
          </a:stretch>
        </p:blipFill>
        <p:spPr>
          <a:xfrm>
            <a:off x="3816849" y="2027350"/>
            <a:ext cx="1510300" cy="969050"/>
          </a:xfrm>
          <a:prstGeom prst="rect">
            <a:avLst/>
          </a:prstGeom>
          <a:noFill/>
          <a:ln>
            <a:noFill/>
          </a:ln>
        </p:spPr>
      </p:pic>
      <p:pic>
        <p:nvPicPr>
          <p:cNvPr id="624" name="Google Shape;624;p76"/>
          <p:cNvPicPr preferRelativeResize="0"/>
          <p:nvPr/>
        </p:nvPicPr>
        <p:blipFill rotWithShape="1">
          <a:blip r:embed="rId4">
            <a:alphaModFix/>
          </a:blip>
          <a:srcRect b="0" l="0" r="55444" t="0"/>
          <a:stretch/>
        </p:blipFill>
        <p:spPr>
          <a:xfrm>
            <a:off x="3593068" y="3652525"/>
            <a:ext cx="872325" cy="919875"/>
          </a:xfrm>
          <a:prstGeom prst="rect">
            <a:avLst/>
          </a:prstGeom>
          <a:noFill/>
          <a:ln>
            <a:noFill/>
          </a:ln>
        </p:spPr>
      </p:pic>
      <p:sp>
        <p:nvSpPr>
          <p:cNvPr id="625" name="Google Shape;625;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6"/>
          <p:cNvSpPr/>
          <p:nvPr/>
        </p:nvSpPr>
        <p:spPr>
          <a:xfrm>
            <a:off x="239575" y="1639175"/>
            <a:ext cx="2856600" cy="1745400"/>
          </a:xfrm>
          <a:prstGeom prst="cloudCallout">
            <a:avLst>
              <a:gd fmla="val 67628" name="adj1"/>
              <a:gd fmla="val 76379"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How does a variation (“difference”) on x affect y ?</a:t>
            </a:r>
            <a:endParaRPr>
              <a:solidFill>
                <a:srgbClr val="FF6633"/>
              </a:solidFill>
              <a:latin typeface="Ubuntu"/>
              <a:ea typeface="Ubuntu"/>
              <a:cs typeface="Ubuntu"/>
              <a:sym typeface="Ubuntu"/>
            </a:endParaRPr>
          </a:p>
        </p:txBody>
      </p:sp>
      <p:sp>
        <p:nvSpPr>
          <p:cNvPr id="627" name="Google Shape;627;p76"/>
          <p:cNvSpPr txBox="1"/>
          <p:nvPr/>
        </p:nvSpPr>
        <p:spPr>
          <a:xfrm>
            <a:off x="4515875" y="3627975"/>
            <a:ext cx="757500" cy="9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Ubuntu"/>
                <a:ea typeface="Ubuntu"/>
                <a:cs typeface="Ubuntu"/>
                <a:sym typeface="Ubuntu"/>
              </a:rPr>
              <a:t>?</a:t>
            </a:r>
            <a:endParaRPr sz="4800">
              <a:latin typeface="Ubuntu"/>
              <a:ea typeface="Ubuntu"/>
              <a:cs typeface="Ubuntu"/>
              <a:sym typeface="Ubuntu"/>
            </a:endParaRPr>
          </a:p>
        </p:txBody>
      </p:sp>
      <p:sp>
        <p:nvSpPr>
          <p:cNvPr id="628" name="Google Shape;628;p7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sp>
        <p:nvSpPr>
          <p:cNvPr id="629" name="Google Shape;629;p76"/>
          <p:cNvSpPr/>
          <p:nvPr/>
        </p:nvSpPr>
        <p:spPr>
          <a:xfrm>
            <a:off x="5389397"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a:t>
            </a:r>
            <a:endParaRPr>
              <a:latin typeface="Ubuntu"/>
              <a:ea typeface="Ubuntu"/>
              <a:cs typeface="Ubuntu"/>
              <a:sym typeface="Ubuntu"/>
            </a:endParaRPr>
          </a:p>
        </p:txBody>
      </p:sp>
      <p:cxnSp>
        <p:nvCxnSpPr>
          <p:cNvPr id="630" name="Google Shape;630;p76"/>
          <p:cNvCxnSpPr>
            <a:stCxn id="631" idx="6"/>
            <a:endCxn id="632" idx="1"/>
          </p:cNvCxnSpPr>
          <p:nvPr/>
        </p:nvCxnSpPr>
        <p:spPr>
          <a:xfrm>
            <a:off x="3187641" y="1066575"/>
            <a:ext cx="1052700" cy="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76"/>
          <p:cNvCxnSpPr>
            <a:stCxn id="629" idx="6"/>
            <a:endCxn id="634" idx="1"/>
          </p:cNvCxnSpPr>
          <p:nvPr/>
        </p:nvCxnSpPr>
        <p:spPr>
          <a:xfrm>
            <a:off x="6029597" y="1066575"/>
            <a:ext cx="659100" cy="0"/>
          </a:xfrm>
          <a:prstGeom prst="straightConnector1">
            <a:avLst/>
          </a:prstGeom>
          <a:noFill/>
          <a:ln cap="flat" cmpd="sng" w="9525">
            <a:solidFill>
              <a:schemeClr val="dk2"/>
            </a:solidFill>
            <a:prstDash val="solid"/>
            <a:round/>
            <a:headEnd len="med" w="med" type="none"/>
            <a:tailEnd len="med" w="med" type="triangle"/>
          </a:ln>
        </p:spPr>
      </p:cxnSp>
      <p:sp>
        <p:nvSpPr>
          <p:cNvPr id="631" name="Google Shape;631;p76"/>
          <p:cNvSpPr/>
          <p:nvPr/>
        </p:nvSpPr>
        <p:spPr>
          <a:xfrm>
            <a:off x="2547441"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r>
              <a:rPr lang="en">
                <a:latin typeface="Ubuntu"/>
                <a:ea typeface="Ubuntu"/>
                <a:cs typeface="Ubuntu"/>
                <a:sym typeface="Ubuntu"/>
              </a:rPr>
              <a:t>(·)</a:t>
            </a:r>
            <a:endParaRPr>
              <a:latin typeface="Ubuntu"/>
              <a:ea typeface="Ubuntu"/>
              <a:cs typeface="Ubuntu"/>
              <a:sym typeface="Ubuntu"/>
            </a:endParaRPr>
          </a:p>
        </p:txBody>
      </p:sp>
      <p:sp>
        <p:nvSpPr>
          <p:cNvPr id="632" name="Google Shape;632;p76"/>
          <p:cNvSpPr txBox="1"/>
          <p:nvPr/>
        </p:nvSpPr>
        <p:spPr>
          <a:xfrm>
            <a:off x="42403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z</a:t>
            </a:r>
            <a:endParaRPr>
              <a:latin typeface="Ubuntu"/>
              <a:ea typeface="Ubuntu"/>
              <a:cs typeface="Ubuntu"/>
              <a:sym typeface="Ubuntu"/>
            </a:endParaRPr>
          </a:p>
        </p:txBody>
      </p:sp>
      <p:cxnSp>
        <p:nvCxnSpPr>
          <p:cNvPr id="635" name="Google Shape;635;p76"/>
          <p:cNvCxnSpPr>
            <a:stCxn id="632" idx="3"/>
            <a:endCxn id="629" idx="2"/>
          </p:cNvCxnSpPr>
          <p:nvPr/>
        </p:nvCxnSpPr>
        <p:spPr>
          <a:xfrm>
            <a:off x="4515799" y="1066575"/>
            <a:ext cx="873600" cy="0"/>
          </a:xfrm>
          <a:prstGeom prst="straightConnector1">
            <a:avLst/>
          </a:prstGeom>
          <a:noFill/>
          <a:ln cap="flat" cmpd="sng" w="9525">
            <a:solidFill>
              <a:schemeClr val="dk2"/>
            </a:solidFill>
            <a:prstDash val="solid"/>
            <a:round/>
            <a:headEnd len="med" w="med" type="none"/>
            <a:tailEnd len="med" w="med" type="triangle"/>
          </a:ln>
        </p:spPr>
      </p:cxnSp>
      <p:cxnSp>
        <p:nvCxnSpPr>
          <p:cNvPr id="636" name="Google Shape;636;p76"/>
          <p:cNvCxnSpPr>
            <a:stCxn id="637" idx="3"/>
            <a:endCxn id="631" idx="2"/>
          </p:cNvCxnSpPr>
          <p:nvPr/>
        </p:nvCxnSpPr>
        <p:spPr>
          <a:xfrm>
            <a:off x="1715241" y="1066575"/>
            <a:ext cx="832200" cy="0"/>
          </a:xfrm>
          <a:prstGeom prst="straightConnector1">
            <a:avLst/>
          </a:prstGeom>
          <a:noFill/>
          <a:ln cap="flat" cmpd="sng" w="9525">
            <a:solidFill>
              <a:schemeClr val="dk2"/>
            </a:solidFill>
            <a:prstDash val="solid"/>
            <a:round/>
            <a:headEnd len="med" w="med" type="none"/>
            <a:tailEnd len="med" w="med" type="triangle"/>
          </a:ln>
        </p:spPr>
      </p:cxnSp>
      <p:sp>
        <p:nvSpPr>
          <p:cNvPr id="638" name="Google Shape;638;p76"/>
          <p:cNvSpPr txBox="1"/>
          <p:nvPr/>
        </p:nvSpPr>
        <p:spPr>
          <a:xfrm>
            <a:off x="1380074"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x</a:t>
            </a:r>
            <a:endParaRPr>
              <a:latin typeface="Ubuntu"/>
              <a:ea typeface="Ubuntu"/>
              <a:cs typeface="Ubuntu"/>
              <a:sym typeface="Ubuntu"/>
            </a:endParaRPr>
          </a:p>
        </p:txBody>
      </p:sp>
      <p:sp>
        <p:nvSpPr>
          <p:cNvPr id="639" name="Google Shape;639;p76"/>
          <p:cNvSpPr txBox="1"/>
          <p:nvPr/>
        </p:nvSpPr>
        <p:spPr>
          <a:xfrm>
            <a:off x="67817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cxnSp>
        <p:nvCxnSpPr>
          <p:cNvPr id="640" name="Google Shape;640;p76"/>
          <p:cNvCxnSpPr>
            <a:stCxn id="639" idx="0"/>
            <a:endCxn id="638" idx="0"/>
          </p:cNvCxnSpPr>
          <p:nvPr/>
        </p:nvCxnSpPr>
        <p:spPr>
          <a:xfrm rot="5400000">
            <a:off x="4218299" y="-1830825"/>
            <a:ext cx="600" cy="5401800"/>
          </a:xfrm>
          <a:prstGeom prst="curvedConnector3">
            <a:avLst>
              <a:gd fmla="val -39687500" name="adj1"/>
            </a:avLst>
          </a:prstGeom>
          <a:noFill/>
          <a:ln cap="flat" cmpd="sng" w="38100">
            <a:solidFill>
              <a:srgbClr val="2980B9"/>
            </a:solidFill>
            <a:prstDash val="dash"/>
            <a:round/>
            <a:headEnd len="med" w="med" type="none"/>
            <a:tailEnd len="med" w="med" type="triangle"/>
          </a:ln>
        </p:spPr>
      </p:cxnSp>
      <p:sp>
        <p:nvSpPr>
          <p:cNvPr id="641" name="Google Shape;641;p76"/>
          <p:cNvSpPr/>
          <p:nvPr/>
        </p:nvSpPr>
        <p:spPr>
          <a:xfrm flipH="1">
            <a:off x="6313500" y="4276225"/>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pic>
        <p:nvPicPr>
          <p:cNvPr id="646" name="Google Shape;646;p77"/>
          <p:cNvPicPr preferRelativeResize="0"/>
          <p:nvPr/>
        </p:nvPicPr>
        <p:blipFill>
          <a:blip r:embed="rId3">
            <a:alphaModFix/>
          </a:blip>
          <a:stretch>
            <a:fillRect/>
          </a:stretch>
        </p:blipFill>
        <p:spPr>
          <a:xfrm>
            <a:off x="3816849" y="2027350"/>
            <a:ext cx="1510300" cy="969050"/>
          </a:xfrm>
          <a:prstGeom prst="rect">
            <a:avLst/>
          </a:prstGeom>
          <a:noFill/>
          <a:ln>
            <a:noFill/>
          </a:ln>
        </p:spPr>
      </p:pic>
      <p:pic>
        <p:nvPicPr>
          <p:cNvPr id="647" name="Google Shape;647;p77"/>
          <p:cNvPicPr preferRelativeResize="0"/>
          <p:nvPr/>
        </p:nvPicPr>
        <p:blipFill>
          <a:blip r:embed="rId4">
            <a:alphaModFix/>
          </a:blip>
          <a:stretch>
            <a:fillRect/>
          </a:stretch>
        </p:blipFill>
        <p:spPr>
          <a:xfrm>
            <a:off x="3593063" y="3652536"/>
            <a:ext cx="1957875" cy="919864"/>
          </a:xfrm>
          <a:prstGeom prst="rect">
            <a:avLst/>
          </a:prstGeom>
          <a:noFill/>
          <a:ln>
            <a:noFill/>
          </a:ln>
        </p:spPr>
      </p:pic>
      <p:sp>
        <p:nvSpPr>
          <p:cNvPr id="648" name="Google Shape;64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77"/>
          <p:cNvSpPr/>
          <p:nvPr/>
        </p:nvSpPr>
        <p:spPr>
          <a:xfrm>
            <a:off x="239575" y="1639175"/>
            <a:ext cx="2856600" cy="1745400"/>
          </a:xfrm>
          <a:prstGeom prst="cloudCallout">
            <a:avLst>
              <a:gd fmla="val 67628" name="adj1"/>
              <a:gd fmla="val 76379"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How does a variation (“difference”) on x affect y ?</a:t>
            </a:r>
            <a:endParaRPr>
              <a:solidFill>
                <a:srgbClr val="FF6633"/>
              </a:solidFill>
              <a:latin typeface="Ubuntu"/>
              <a:ea typeface="Ubuntu"/>
              <a:cs typeface="Ubuntu"/>
              <a:sym typeface="Ubuntu"/>
            </a:endParaRPr>
          </a:p>
        </p:txBody>
      </p:sp>
      <p:sp>
        <p:nvSpPr>
          <p:cNvPr id="650" name="Google Shape;650;p77"/>
          <p:cNvSpPr/>
          <p:nvPr/>
        </p:nvSpPr>
        <p:spPr>
          <a:xfrm>
            <a:off x="4487025" y="3722375"/>
            <a:ext cx="389400" cy="849900"/>
          </a:xfrm>
          <a:prstGeom prst="roundRect">
            <a:avLst>
              <a:gd fmla="val 16667" name="adj"/>
            </a:avLst>
          </a:prstGeom>
          <a:noFill/>
          <a:ln cap="flat" cmpd="sng" w="1905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7"/>
          <p:cNvSpPr/>
          <p:nvPr/>
        </p:nvSpPr>
        <p:spPr>
          <a:xfrm>
            <a:off x="5910775" y="1639175"/>
            <a:ext cx="2856600" cy="1538700"/>
          </a:xfrm>
          <a:prstGeom prst="cloudCallout">
            <a:avLst>
              <a:gd fmla="val -93022" name="adj1"/>
              <a:gd fmla="val 80228"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It will depend on the how y is affected by a variation in z...</a:t>
            </a:r>
            <a:endParaRPr>
              <a:solidFill>
                <a:srgbClr val="FF6633"/>
              </a:solidFill>
              <a:latin typeface="Ubuntu"/>
              <a:ea typeface="Ubuntu"/>
              <a:cs typeface="Ubuntu"/>
              <a:sym typeface="Ubuntu"/>
            </a:endParaRPr>
          </a:p>
        </p:txBody>
      </p:sp>
      <p:sp>
        <p:nvSpPr>
          <p:cNvPr id="652" name="Google Shape;652;p7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sp>
        <p:nvSpPr>
          <p:cNvPr id="653" name="Google Shape;653;p77"/>
          <p:cNvSpPr/>
          <p:nvPr/>
        </p:nvSpPr>
        <p:spPr>
          <a:xfrm>
            <a:off x="5389397"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a:t>
            </a:r>
            <a:endParaRPr>
              <a:latin typeface="Ubuntu"/>
              <a:ea typeface="Ubuntu"/>
              <a:cs typeface="Ubuntu"/>
              <a:sym typeface="Ubuntu"/>
            </a:endParaRPr>
          </a:p>
        </p:txBody>
      </p:sp>
      <p:cxnSp>
        <p:nvCxnSpPr>
          <p:cNvPr id="654" name="Google Shape;654;p77"/>
          <p:cNvCxnSpPr>
            <a:stCxn id="655" idx="6"/>
            <a:endCxn id="656" idx="1"/>
          </p:cNvCxnSpPr>
          <p:nvPr/>
        </p:nvCxnSpPr>
        <p:spPr>
          <a:xfrm>
            <a:off x="3187641" y="1066575"/>
            <a:ext cx="1052700" cy="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77"/>
          <p:cNvCxnSpPr>
            <a:stCxn id="653" idx="6"/>
          </p:cNvCxnSpPr>
          <p:nvPr/>
        </p:nvCxnSpPr>
        <p:spPr>
          <a:xfrm>
            <a:off x="6029597" y="1066575"/>
            <a:ext cx="659100" cy="0"/>
          </a:xfrm>
          <a:prstGeom prst="straightConnector1">
            <a:avLst/>
          </a:prstGeom>
          <a:noFill/>
          <a:ln cap="flat" cmpd="sng" w="9525">
            <a:solidFill>
              <a:schemeClr val="dk2"/>
            </a:solidFill>
            <a:prstDash val="solid"/>
            <a:round/>
            <a:headEnd len="med" w="med" type="none"/>
            <a:tailEnd len="med" w="med" type="triangle"/>
          </a:ln>
        </p:spPr>
      </p:cxnSp>
      <p:sp>
        <p:nvSpPr>
          <p:cNvPr id="655" name="Google Shape;655;p77"/>
          <p:cNvSpPr/>
          <p:nvPr/>
        </p:nvSpPr>
        <p:spPr>
          <a:xfrm>
            <a:off x="2547441"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endParaRPr>
              <a:latin typeface="Ubuntu"/>
              <a:ea typeface="Ubuntu"/>
              <a:cs typeface="Ubuntu"/>
              <a:sym typeface="Ubuntu"/>
            </a:endParaRPr>
          </a:p>
        </p:txBody>
      </p:sp>
      <p:sp>
        <p:nvSpPr>
          <p:cNvPr id="656" name="Google Shape;656;p77"/>
          <p:cNvSpPr txBox="1"/>
          <p:nvPr/>
        </p:nvSpPr>
        <p:spPr>
          <a:xfrm>
            <a:off x="42403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z</a:t>
            </a:r>
            <a:endParaRPr>
              <a:latin typeface="Ubuntu"/>
              <a:ea typeface="Ubuntu"/>
              <a:cs typeface="Ubuntu"/>
              <a:sym typeface="Ubuntu"/>
            </a:endParaRPr>
          </a:p>
        </p:txBody>
      </p:sp>
      <p:cxnSp>
        <p:nvCxnSpPr>
          <p:cNvPr id="658" name="Google Shape;658;p77"/>
          <p:cNvCxnSpPr>
            <a:stCxn id="656" idx="3"/>
            <a:endCxn id="653" idx="2"/>
          </p:cNvCxnSpPr>
          <p:nvPr/>
        </p:nvCxnSpPr>
        <p:spPr>
          <a:xfrm>
            <a:off x="4515799" y="1066575"/>
            <a:ext cx="873600" cy="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77"/>
          <p:cNvCxnSpPr>
            <a:endCxn id="655" idx="2"/>
          </p:cNvCxnSpPr>
          <p:nvPr/>
        </p:nvCxnSpPr>
        <p:spPr>
          <a:xfrm>
            <a:off x="1715241" y="1066575"/>
            <a:ext cx="832200" cy="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77"/>
          <p:cNvSpPr txBox="1"/>
          <p:nvPr/>
        </p:nvSpPr>
        <p:spPr>
          <a:xfrm>
            <a:off x="1380074"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x</a:t>
            </a:r>
            <a:endParaRPr>
              <a:latin typeface="Ubuntu"/>
              <a:ea typeface="Ubuntu"/>
              <a:cs typeface="Ubuntu"/>
              <a:sym typeface="Ubuntu"/>
            </a:endParaRPr>
          </a:p>
        </p:txBody>
      </p:sp>
      <p:sp>
        <p:nvSpPr>
          <p:cNvPr id="661" name="Google Shape;661;p77"/>
          <p:cNvSpPr txBox="1"/>
          <p:nvPr/>
        </p:nvSpPr>
        <p:spPr>
          <a:xfrm>
            <a:off x="67817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cxnSp>
        <p:nvCxnSpPr>
          <p:cNvPr id="662" name="Google Shape;662;p77"/>
          <p:cNvCxnSpPr>
            <a:stCxn id="661" idx="0"/>
            <a:endCxn id="656" idx="0"/>
          </p:cNvCxnSpPr>
          <p:nvPr/>
        </p:nvCxnSpPr>
        <p:spPr>
          <a:xfrm rot="5400000">
            <a:off x="5648549" y="-400575"/>
            <a:ext cx="600" cy="2541300"/>
          </a:xfrm>
          <a:prstGeom prst="curvedConnector3">
            <a:avLst>
              <a:gd fmla="val -39687500" name="adj1"/>
            </a:avLst>
          </a:prstGeom>
          <a:noFill/>
          <a:ln cap="flat" cmpd="sng" w="38100">
            <a:solidFill>
              <a:srgbClr val="2980B9"/>
            </a:solidFill>
            <a:prstDash val="dash"/>
            <a:round/>
            <a:headEnd len="med" w="med" type="none"/>
            <a:tailEnd len="med" w="med" type="triangle"/>
          </a:ln>
        </p:spPr>
      </p:cxnSp>
      <p:sp>
        <p:nvSpPr>
          <p:cNvPr id="663" name="Google Shape;663;p77"/>
          <p:cNvSpPr/>
          <p:nvPr/>
        </p:nvSpPr>
        <p:spPr>
          <a:xfrm flipH="1">
            <a:off x="6313500" y="4276225"/>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pic>
        <p:nvPicPr>
          <p:cNvPr id="668" name="Google Shape;668;p78"/>
          <p:cNvPicPr preferRelativeResize="0"/>
          <p:nvPr/>
        </p:nvPicPr>
        <p:blipFill>
          <a:blip r:embed="rId3">
            <a:alphaModFix/>
          </a:blip>
          <a:stretch>
            <a:fillRect/>
          </a:stretch>
        </p:blipFill>
        <p:spPr>
          <a:xfrm>
            <a:off x="3816849" y="2027350"/>
            <a:ext cx="1510300" cy="969050"/>
          </a:xfrm>
          <a:prstGeom prst="rect">
            <a:avLst/>
          </a:prstGeom>
          <a:noFill/>
          <a:ln>
            <a:noFill/>
          </a:ln>
        </p:spPr>
      </p:pic>
      <p:pic>
        <p:nvPicPr>
          <p:cNvPr id="669" name="Google Shape;669;p78"/>
          <p:cNvPicPr preferRelativeResize="0"/>
          <p:nvPr/>
        </p:nvPicPr>
        <p:blipFill>
          <a:blip r:embed="rId4">
            <a:alphaModFix/>
          </a:blip>
          <a:stretch>
            <a:fillRect/>
          </a:stretch>
        </p:blipFill>
        <p:spPr>
          <a:xfrm>
            <a:off x="3593063" y="3652536"/>
            <a:ext cx="1957875" cy="919864"/>
          </a:xfrm>
          <a:prstGeom prst="rect">
            <a:avLst/>
          </a:prstGeom>
          <a:noFill/>
          <a:ln>
            <a:noFill/>
          </a:ln>
        </p:spPr>
      </p:pic>
      <p:sp>
        <p:nvSpPr>
          <p:cNvPr id="670" name="Google Shape;670;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78"/>
          <p:cNvSpPr/>
          <p:nvPr/>
        </p:nvSpPr>
        <p:spPr>
          <a:xfrm>
            <a:off x="239575" y="1639175"/>
            <a:ext cx="2856600" cy="1745400"/>
          </a:xfrm>
          <a:prstGeom prst="cloudCallout">
            <a:avLst>
              <a:gd fmla="val 67628" name="adj1"/>
              <a:gd fmla="val 76379"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How does a variation (“difference”) on x affect y ?</a:t>
            </a:r>
            <a:endParaRPr>
              <a:solidFill>
                <a:srgbClr val="FF6633"/>
              </a:solidFill>
              <a:latin typeface="Ubuntu"/>
              <a:ea typeface="Ubuntu"/>
              <a:cs typeface="Ubuntu"/>
              <a:sym typeface="Ubuntu"/>
            </a:endParaRPr>
          </a:p>
        </p:txBody>
      </p:sp>
      <p:sp>
        <p:nvSpPr>
          <p:cNvPr id="672" name="Google Shape;672;p78"/>
          <p:cNvSpPr/>
          <p:nvPr/>
        </p:nvSpPr>
        <p:spPr>
          <a:xfrm>
            <a:off x="5910775" y="1639175"/>
            <a:ext cx="2856600" cy="1538700"/>
          </a:xfrm>
          <a:prstGeom prst="cloudCallout">
            <a:avLst>
              <a:gd fmla="val -93022" name="adj1"/>
              <a:gd fmla="val 80228"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It will depend on the how y is affected by a variation in z...</a:t>
            </a:r>
            <a:endParaRPr>
              <a:solidFill>
                <a:srgbClr val="FF6633"/>
              </a:solidFill>
              <a:latin typeface="Ubuntu"/>
              <a:ea typeface="Ubuntu"/>
              <a:cs typeface="Ubuntu"/>
              <a:sym typeface="Ubuntu"/>
            </a:endParaRPr>
          </a:p>
        </p:txBody>
      </p:sp>
      <p:sp>
        <p:nvSpPr>
          <p:cNvPr id="673" name="Google Shape;673;p78"/>
          <p:cNvSpPr/>
          <p:nvPr/>
        </p:nvSpPr>
        <p:spPr>
          <a:xfrm>
            <a:off x="4487025" y="3722375"/>
            <a:ext cx="389400" cy="849900"/>
          </a:xfrm>
          <a:prstGeom prst="roundRect">
            <a:avLst>
              <a:gd fmla="val 16667" name="adj"/>
            </a:avLst>
          </a:prstGeom>
          <a:noFill/>
          <a:ln cap="flat" cmpd="sng" w="1905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8"/>
          <p:cNvSpPr/>
          <p:nvPr/>
        </p:nvSpPr>
        <p:spPr>
          <a:xfrm>
            <a:off x="6128100" y="3297025"/>
            <a:ext cx="2856600" cy="1538700"/>
          </a:xfrm>
          <a:prstGeom prst="cloudCallout">
            <a:avLst>
              <a:gd fmla="val -77396" name="adj1"/>
              <a:gd fmla="val 6241"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...scaled (multiplied) by how z is affected with a variation in x.</a:t>
            </a:r>
            <a:endParaRPr>
              <a:solidFill>
                <a:srgbClr val="FF6633"/>
              </a:solidFill>
              <a:latin typeface="Ubuntu"/>
              <a:ea typeface="Ubuntu"/>
              <a:cs typeface="Ubuntu"/>
              <a:sym typeface="Ubuntu"/>
            </a:endParaRPr>
          </a:p>
        </p:txBody>
      </p:sp>
      <p:sp>
        <p:nvSpPr>
          <p:cNvPr id="675" name="Google Shape;675;p78"/>
          <p:cNvSpPr/>
          <p:nvPr/>
        </p:nvSpPr>
        <p:spPr>
          <a:xfrm>
            <a:off x="4868025" y="3722375"/>
            <a:ext cx="389400" cy="849900"/>
          </a:xfrm>
          <a:prstGeom prst="roundRect">
            <a:avLst>
              <a:gd fmla="val 16667" name="adj"/>
            </a:avLst>
          </a:prstGeom>
          <a:noFill/>
          <a:ln cap="flat" cmpd="sng" w="1905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sp>
        <p:nvSpPr>
          <p:cNvPr id="677" name="Google Shape;677;p78"/>
          <p:cNvSpPr/>
          <p:nvPr/>
        </p:nvSpPr>
        <p:spPr>
          <a:xfrm>
            <a:off x="5389397"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a:t>
            </a:r>
            <a:endParaRPr>
              <a:latin typeface="Ubuntu"/>
              <a:ea typeface="Ubuntu"/>
              <a:cs typeface="Ubuntu"/>
              <a:sym typeface="Ubuntu"/>
            </a:endParaRPr>
          </a:p>
        </p:txBody>
      </p:sp>
      <p:cxnSp>
        <p:nvCxnSpPr>
          <p:cNvPr id="678" name="Google Shape;678;p78"/>
          <p:cNvCxnSpPr>
            <a:stCxn id="679" idx="6"/>
            <a:endCxn id="680" idx="1"/>
          </p:cNvCxnSpPr>
          <p:nvPr/>
        </p:nvCxnSpPr>
        <p:spPr>
          <a:xfrm>
            <a:off x="3187641" y="1066575"/>
            <a:ext cx="1052700" cy="0"/>
          </a:xfrm>
          <a:prstGeom prst="straightConnector1">
            <a:avLst/>
          </a:prstGeom>
          <a:noFill/>
          <a:ln cap="flat" cmpd="sng" w="9525">
            <a:solidFill>
              <a:schemeClr val="dk2"/>
            </a:solidFill>
            <a:prstDash val="solid"/>
            <a:round/>
            <a:headEnd len="med" w="med" type="none"/>
            <a:tailEnd len="med" w="med" type="triangle"/>
          </a:ln>
        </p:spPr>
      </p:cxnSp>
      <p:cxnSp>
        <p:nvCxnSpPr>
          <p:cNvPr id="681" name="Google Shape;681;p78"/>
          <p:cNvCxnSpPr>
            <a:stCxn id="677" idx="6"/>
          </p:cNvCxnSpPr>
          <p:nvPr/>
        </p:nvCxnSpPr>
        <p:spPr>
          <a:xfrm>
            <a:off x="6029597" y="1066575"/>
            <a:ext cx="659100" cy="0"/>
          </a:xfrm>
          <a:prstGeom prst="straightConnector1">
            <a:avLst/>
          </a:prstGeom>
          <a:noFill/>
          <a:ln cap="flat" cmpd="sng" w="9525">
            <a:solidFill>
              <a:schemeClr val="dk2"/>
            </a:solidFill>
            <a:prstDash val="solid"/>
            <a:round/>
            <a:headEnd len="med" w="med" type="none"/>
            <a:tailEnd len="med" w="med" type="triangle"/>
          </a:ln>
        </p:spPr>
      </p:cxnSp>
      <p:sp>
        <p:nvSpPr>
          <p:cNvPr id="679" name="Google Shape;679;p78"/>
          <p:cNvSpPr/>
          <p:nvPr/>
        </p:nvSpPr>
        <p:spPr>
          <a:xfrm>
            <a:off x="2547441" y="746475"/>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g(·)</a:t>
            </a:r>
            <a:endParaRPr>
              <a:latin typeface="Ubuntu"/>
              <a:ea typeface="Ubuntu"/>
              <a:cs typeface="Ubuntu"/>
              <a:sym typeface="Ubuntu"/>
            </a:endParaRPr>
          </a:p>
        </p:txBody>
      </p:sp>
      <p:sp>
        <p:nvSpPr>
          <p:cNvPr id="680" name="Google Shape;680;p78"/>
          <p:cNvSpPr txBox="1"/>
          <p:nvPr/>
        </p:nvSpPr>
        <p:spPr>
          <a:xfrm>
            <a:off x="42403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z</a:t>
            </a:r>
            <a:endParaRPr>
              <a:latin typeface="Ubuntu"/>
              <a:ea typeface="Ubuntu"/>
              <a:cs typeface="Ubuntu"/>
              <a:sym typeface="Ubuntu"/>
            </a:endParaRPr>
          </a:p>
        </p:txBody>
      </p:sp>
      <p:cxnSp>
        <p:nvCxnSpPr>
          <p:cNvPr id="682" name="Google Shape;682;p78"/>
          <p:cNvCxnSpPr>
            <a:stCxn id="680" idx="3"/>
            <a:endCxn id="677" idx="2"/>
          </p:cNvCxnSpPr>
          <p:nvPr/>
        </p:nvCxnSpPr>
        <p:spPr>
          <a:xfrm>
            <a:off x="4515799" y="1066575"/>
            <a:ext cx="873600" cy="0"/>
          </a:xfrm>
          <a:prstGeom prst="straightConnector1">
            <a:avLst/>
          </a:prstGeom>
          <a:noFill/>
          <a:ln cap="flat" cmpd="sng" w="9525">
            <a:solidFill>
              <a:schemeClr val="dk2"/>
            </a:solidFill>
            <a:prstDash val="solid"/>
            <a:round/>
            <a:headEnd len="med" w="med" type="none"/>
            <a:tailEnd len="med" w="med" type="triangle"/>
          </a:ln>
        </p:spPr>
      </p:cxnSp>
      <p:cxnSp>
        <p:nvCxnSpPr>
          <p:cNvPr id="683" name="Google Shape;683;p78"/>
          <p:cNvCxnSpPr>
            <a:endCxn id="679" idx="2"/>
          </p:cNvCxnSpPr>
          <p:nvPr/>
        </p:nvCxnSpPr>
        <p:spPr>
          <a:xfrm>
            <a:off x="1715241" y="1066575"/>
            <a:ext cx="832200" cy="0"/>
          </a:xfrm>
          <a:prstGeom prst="straightConnector1">
            <a:avLst/>
          </a:prstGeom>
          <a:noFill/>
          <a:ln cap="flat" cmpd="sng" w="9525">
            <a:solidFill>
              <a:schemeClr val="dk2"/>
            </a:solidFill>
            <a:prstDash val="solid"/>
            <a:round/>
            <a:headEnd len="med" w="med" type="none"/>
            <a:tailEnd len="med" w="med" type="triangle"/>
          </a:ln>
        </p:spPr>
      </p:cxnSp>
      <p:sp>
        <p:nvSpPr>
          <p:cNvPr id="684" name="Google Shape;684;p78"/>
          <p:cNvSpPr txBox="1"/>
          <p:nvPr/>
        </p:nvSpPr>
        <p:spPr>
          <a:xfrm>
            <a:off x="1380074"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x</a:t>
            </a:r>
            <a:endParaRPr>
              <a:latin typeface="Ubuntu"/>
              <a:ea typeface="Ubuntu"/>
              <a:cs typeface="Ubuntu"/>
              <a:sym typeface="Ubuntu"/>
            </a:endParaRPr>
          </a:p>
        </p:txBody>
      </p:sp>
      <p:sp>
        <p:nvSpPr>
          <p:cNvPr id="685" name="Google Shape;685;p78"/>
          <p:cNvSpPr txBox="1"/>
          <p:nvPr/>
        </p:nvSpPr>
        <p:spPr>
          <a:xfrm>
            <a:off x="6781799" y="869775"/>
            <a:ext cx="27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cxnSp>
        <p:nvCxnSpPr>
          <p:cNvPr id="686" name="Google Shape;686;p78"/>
          <p:cNvCxnSpPr/>
          <p:nvPr/>
        </p:nvCxnSpPr>
        <p:spPr>
          <a:xfrm rot="5400000">
            <a:off x="5648549" y="-400575"/>
            <a:ext cx="600" cy="2541300"/>
          </a:xfrm>
          <a:prstGeom prst="curvedConnector3">
            <a:avLst>
              <a:gd fmla="val -39687500" name="adj1"/>
            </a:avLst>
          </a:prstGeom>
          <a:noFill/>
          <a:ln cap="flat" cmpd="sng" w="38100">
            <a:solidFill>
              <a:srgbClr val="2980B9"/>
            </a:solidFill>
            <a:prstDash val="dash"/>
            <a:round/>
            <a:headEnd len="med" w="med" type="none"/>
            <a:tailEnd len="med" w="med" type="triangle"/>
          </a:ln>
        </p:spPr>
      </p:cxnSp>
      <p:cxnSp>
        <p:nvCxnSpPr>
          <p:cNvPr id="687" name="Google Shape;687;p78"/>
          <p:cNvCxnSpPr/>
          <p:nvPr/>
        </p:nvCxnSpPr>
        <p:spPr>
          <a:xfrm rot="5400000">
            <a:off x="2973099" y="-459525"/>
            <a:ext cx="600" cy="2541300"/>
          </a:xfrm>
          <a:prstGeom prst="curvedConnector3">
            <a:avLst>
              <a:gd fmla="val -39687500" name="adj1"/>
            </a:avLst>
          </a:prstGeom>
          <a:noFill/>
          <a:ln cap="flat" cmpd="sng" w="38100">
            <a:solidFill>
              <a:srgbClr val="2980B9"/>
            </a:solidFill>
            <a:prstDash val="dash"/>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7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pic>
        <p:nvPicPr>
          <p:cNvPr id="694" name="Google Shape;694;p79"/>
          <p:cNvPicPr preferRelativeResize="0"/>
          <p:nvPr/>
        </p:nvPicPr>
        <p:blipFill rotWithShape="1">
          <a:blip r:embed="rId3">
            <a:alphaModFix/>
          </a:blip>
          <a:srcRect b="0" l="0" r="0" t="0"/>
          <a:stretch/>
        </p:blipFill>
        <p:spPr>
          <a:xfrm>
            <a:off x="451550" y="627075"/>
            <a:ext cx="8568225" cy="4196724"/>
          </a:xfrm>
          <a:prstGeom prst="rect">
            <a:avLst/>
          </a:prstGeom>
          <a:noFill/>
          <a:ln>
            <a:noFill/>
          </a:ln>
        </p:spPr>
      </p:pic>
      <p:sp>
        <p:nvSpPr>
          <p:cNvPr id="695" name="Google Shape;695;p79"/>
          <p:cNvSpPr/>
          <p:nvPr/>
        </p:nvSpPr>
        <p:spPr>
          <a:xfrm>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Forward pass</a:t>
            </a:r>
            <a:endParaRPr>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solidFill>
                <a:srgbClr val="2980B9"/>
              </a:solidFill>
            </a:endParaRPr>
          </a:p>
        </p:txBody>
      </p:sp>
      <p:grpSp>
        <p:nvGrpSpPr>
          <p:cNvPr id="272" name="Google Shape;272;p62"/>
          <p:cNvGrpSpPr/>
          <p:nvPr/>
        </p:nvGrpSpPr>
        <p:grpSpPr>
          <a:xfrm>
            <a:off x="3432891" y="1217447"/>
            <a:ext cx="4084837" cy="1529223"/>
            <a:chOff x="2534000" y="1807134"/>
            <a:chExt cx="4084837" cy="1529223"/>
          </a:xfrm>
        </p:grpSpPr>
        <p:sp>
          <p:nvSpPr>
            <p:cNvPr id="273" name="Google Shape;273;p62"/>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Ubuntu"/>
                  <a:ea typeface="Ubuntu"/>
                  <a:cs typeface="Ubuntu"/>
                  <a:sym typeface="Ubuntu"/>
                  <a:hlinkClick r:id="rId3"/>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274" name="Google Shape;274;p62"/>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Research Fellow</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4"/>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5"/>
                </a:rPr>
                <a:t>Dublin City University</a:t>
              </a:r>
              <a:endParaRPr sz="900">
                <a:solidFill>
                  <a:srgbClr val="78909C"/>
                </a:solidFill>
              </a:endParaRPr>
            </a:p>
          </p:txBody>
        </p:sp>
        <p:pic>
          <p:nvPicPr>
            <p:cNvPr id="275" name="Google Shape;275;p62"/>
            <p:cNvPicPr preferRelativeResize="0"/>
            <p:nvPr/>
          </p:nvPicPr>
          <p:blipFill>
            <a:blip r:embed="rId6">
              <a:alphaModFix/>
            </a:blip>
            <a:stretch>
              <a:fillRect/>
            </a:stretch>
          </p:blipFill>
          <p:spPr>
            <a:xfrm>
              <a:off x="2534000" y="1865000"/>
              <a:ext cx="1262575" cy="1262575"/>
            </a:xfrm>
            <a:prstGeom prst="rect">
              <a:avLst/>
            </a:prstGeom>
            <a:noFill/>
            <a:ln>
              <a:noFill/>
            </a:ln>
          </p:spPr>
        </p:pic>
      </p:grpSp>
      <p:pic>
        <p:nvPicPr>
          <p:cNvPr descr="Image result for dcu logo" id="276" name="Google Shape;276;p62"/>
          <p:cNvPicPr preferRelativeResize="0"/>
          <p:nvPr/>
        </p:nvPicPr>
        <p:blipFill>
          <a:blip r:embed="rId7">
            <a:alphaModFix/>
          </a:blip>
          <a:stretch>
            <a:fillRect/>
          </a:stretch>
        </p:blipFill>
        <p:spPr>
          <a:xfrm>
            <a:off x="2265000" y="1549012"/>
            <a:ext cx="941075" cy="866101"/>
          </a:xfrm>
          <a:prstGeom prst="rect">
            <a:avLst/>
          </a:prstGeom>
          <a:noFill/>
          <a:ln>
            <a:noFill/>
          </a:ln>
        </p:spPr>
      </p:pic>
      <p:pic>
        <p:nvPicPr>
          <p:cNvPr id="277" name="Google Shape;277;p62"/>
          <p:cNvPicPr preferRelativeResize="0"/>
          <p:nvPr/>
        </p:nvPicPr>
        <p:blipFill>
          <a:blip r:embed="rId8">
            <a:alphaModFix/>
          </a:blip>
          <a:stretch>
            <a:fillRect/>
          </a:stretch>
        </p:blipFill>
        <p:spPr>
          <a:xfrm>
            <a:off x="2494600" y="3345275"/>
            <a:ext cx="866100" cy="866100"/>
          </a:xfrm>
          <a:prstGeom prst="rect">
            <a:avLst/>
          </a:prstGeom>
          <a:noFill/>
          <a:ln>
            <a:noFill/>
          </a:ln>
        </p:spPr>
      </p:pic>
      <p:grpSp>
        <p:nvGrpSpPr>
          <p:cNvPr id="278" name="Google Shape;278;p62"/>
          <p:cNvGrpSpPr/>
          <p:nvPr/>
        </p:nvGrpSpPr>
        <p:grpSpPr>
          <a:xfrm>
            <a:off x="4819191" y="3134009"/>
            <a:ext cx="2716200" cy="1529223"/>
            <a:chOff x="3902638" y="1807134"/>
            <a:chExt cx="2716200" cy="1529223"/>
          </a:xfrm>
        </p:grpSpPr>
        <p:sp>
          <p:nvSpPr>
            <p:cNvPr id="279" name="Google Shape;279;p62"/>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0097A7"/>
                  </a:solidFill>
                  <a:latin typeface="Ubuntu"/>
                  <a:ea typeface="Ubuntu"/>
                  <a:cs typeface="Ubuntu"/>
                  <a:sym typeface="Ubuntu"/>
                  <a:hlinkClick r:id="rId9"/>
                </a:rPr>
                <a:t>Elisa Sayrol</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elisa.sayrol@upc.edu</a:t>
              </a:r>
              <a:endParaRPr sz="1000">
                <a:solidFill>
                  <a:srgbClr val="78909C"/>
                </a:solidFill>
                <a:latin typeface="Ubuntu"/>
                <a:ea typeface="Ubuntu"/>
                <a:cs typeface="Ubuntu"/>
                <a:sym typeface="Ubuntu"/>
              </a:endParaRPr>
            </a:p>
          </p:txBody>
        </p:sp>
        <p:sp>
          <p:nvSpPr>
            <p:cNvPr id="280" name="Google Shape;280;p62"/>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Associate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0"/>
                </a:rPr>
                <a:t>ETSETB TelecomBCN</a:t>
              </a:r>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1"/>
                </a:rPr>
                <a:t>Universitat Politècnica de Catalunya</a:t>
              </a:r>
              <a:endParaRPr sz="900">
                <a:solidFill>
                  <a:srgbClr val="78909C"/>
                </a:solidFill>
              </a:endParaRPr>
            </a:p>
          </p:txBody>
        </p:sp>
      </p:grpSp>
      <p:pic>
        <p:nvPicPr>
          <p:cNvPr id="281" name="Google Shape;281;p62"/>
          <p:cNvPicPr preferRelativeResize="0"/>
          <p:nvPr/>
        </p:nvPicPr>
        <p:blipFill>
          <a:blip r:embed="rId12">
            <a:alphaModFix/>
          </a:blip>
          <a:stretch>
            <a:fillRect/>
          </a:stretch>
        </p:blipFill>
        <p:spPr>
          <a:xfrm>
            <a:off x="3457113" y="3111257"/>
            <a:ext cx="1362075" cy="136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8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pic>
        <p:nvPicPr>
          <p:cNvPr id="702" name="Google Shape;702;p80"/>
          <p:cNvPicPr preferRelativeResize="0"/>
          <p:nvPr/>
        </p:nvPicPr>
        <p:blipFill rotWithShape="1">
          <a:blip r:embed="rId3">
            <a:alphaModFix/>
          </a:blip>
          <a:srcRect b="8249" l="0" r="0" t="12195"/>
          <a:stretch/>
        </p:blipFill>
        <p:spPr>
          <a:xfrm>
            <a:off x="966650" y="978375"/>
            <a:ext cx="7980175" cy="3039749"/>
          </a:xfrm>
          <a:prstGeom prst="rect">
            <a:avLst/>
          </a:prstGeom>
          <a:noFill/>
          <a:ln>
            <a:noFill/>
          </a:ln>
        </p:spPr>
      </p:pic>
      <p:sp>
        <p:nvSpPr>
          <p:cNvPr id="703" name="Google Shape;703;p80"/>
          <p:cNvSpPr/>
          <p:nvPr/>
        </p:nvSpPr>
        <p:spPr>
          <a:xfrm>
            <a:off x="102475" y="3261000"/>
            <a:ext cx="2856600" cy="1745400"/>
          </a:xfrm>
          <a:prstGeom prst="cloudCallout">
            <a:avLst>
              <a:gd fmla="val 89095" name="adj1"/>
              <a:gd fmla="val -22740" name="adj2"/>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6633"/>
              </a:solidFill>
              <a:latin typeface="Ubuntu"/>
              <a:ea typeface="Ubuntu"/>
              <a:cs typeface="Ubuntu"/>
              <a:sym typeface="Ubuntu"/>
            </a:endParaRPr>
          </a:p>
          <a:p>
            <a:pPr indent="0" lvl="0" marL="0" marR="0" rtl="0" algn="l">
              <a:lnSpc>
                <a:spcPct val="100000"/>
              </a:lnSpc>
              <a:spcBef>
                <a:spcPts val="0"/>
              </a:spcBef>
              <a:spcAft>
                <a:spcPts val="0"/>
              </a:spcAft>
              <a:buClr>
                <a:srgbClr val="FF6633"/>
              </a:buClr>
              <a:buSzPts val="1400"/>
              <a:buFont typeface="Ubuntu"/>
              <a:buNone/>
            </a:pPr>
            <a:r>
              <a:rPr b="0" i="0" lang="en" sz="1400" u="none" cap="none" strike="noStrike">
                <a:solidFill>
                  <a:srgbClr val="FF6633"/>
                </a:solidFill>
                <a:latin typeface="Ubuntu"/>
                <a:ea typeface="Ubuntu"/>
                <a:cs typeface="Ubuntu"/>
                <a:sym typeface="Ubuntu"/>
              </a:rPr>
              <a:t>How does a variation (“difference”) on the input affect the prediction ?</a:t>
            </a:r>
            <a:endParaRPr b="0" i="0" sz="1400" u="none" cap="none" strike="noStrike">
              <a:solidFill>
                <a:srgbClr val="FF6633"/>
              </a:solidFill>
              <a:latin typeface="Ubuntu"/>
              <a:ea typeface="Ubuntu"/>
              <a:cs typeface="Ubuntu"/>
              <a:sym typeface="Ubuntu"/>
            </a:endParaRPr>
          </a:p>
        </p:txBody>
      </p:sp>
      <p:sp>
        <p:nvSpPr>
          <p:cNvPr id="704" name="Google Shape;704;p80"/>
          <p:cNvSpPr/>
          <p:nvPr/>
        </p:nvSpPr>
        <p:spPr>
          <a:xfrm flipH="1">
            <a:off x="6313500" y="4276225"/>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8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pic>
        <p:nvPicPr>
          <p:cNvPr id="711" name="Google Shape;711;p81"/>
          <p:cNvPicPr preferRelativeResize="0"/>
          <p:nvPr/>
        </p:nvPicPr>
        <p:blipFill rotWithShape="1">
          <a:blip r:embed="rId3">
            <a:alphaModFix/>
          </a:blip>
          <a:srcRect b="0" l="0" r="0" t="0"/>
          <a:stretch/>
        </p:blipFill>
        <p:spPr>
          <a:xfrm>
            <a:off x="152400" y="661276"/>
            <a:ext cx="8472450" cy="4151225"/>
          </a:xfrm>
          <a:prstGeom prst="rect">
            <a:avLst/>
          </a:prstGeom>
          <a:noFill/>
          <a:ln>
            <a:noFill/>
          </a:ln>
        </p:spPr>
      </p:pic>
      <p:sp>
        <p:nvSpPr>
          <p:cNvPr id="712" name="Google Shape;712;p81"/>
          <p:cNvSpPr/>
          <p:nvPr/>
        </p:nvSpPr>
        <p:spPr>
          <a:xfrm flipH="1">
            <a:off x="6313500" y="4276225"/>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8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 from composition (chain rule)</a:t>
            </a:r>
            <a:endParaRPr/>
          </a:p>
          <a:p>
            <a:pPr indent="0" lvl="0" marL="0" rtl="0" algn="l">
              <a:spcBef>
                <a:spcPts val="0"/>
              </a:spcBef>
              <a:spcAft>
                <a:spcPts val="0"/>
              </a:spcAft>
              <a:buNone/>
            </a:pPr>
            <a:r>
              <a:t/>
            </a:r>
            <a:endParaRPr/>
          </a:p>
        </p:txBody>
      </p:sp>
      <p:sp>
        <p:nvSpPr>
          <p:cNvPr id="719" name="Google Shape;719;p82"/>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720" name="Google Shape;720;p82"/>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721" name="Google Shape;721;p82"/>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722" name="Google Shape;722;p82"/>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723" name="Google Shape;723;p82"/>
          <p:cNvCxnSpPr>
            <a:stCxn id="719" idx="6"/>
            <a:endCxn id="720"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724" name="Google Shape;724;p82"/>
          <p:cNvCxnSpPr>
            <a:endCxn id="725"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726" name="Google Shape;726;p82"/>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727" name="Google Shape;727;p82"/>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728" name="Google Shape;728;p82"/>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729" name="Google Shape;729;p82"/>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730" name="Google Shape;730;p82"/>
          <p:cNvCxnSpPr>
            <a:endCxn id="720"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725" name="Google Shape;725;p82"/>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731" name="Google Shape;731;p82"/>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732" name="Google Shape;732;p82"/>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733" name="Google Shape;733;p82"/>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734" name="Google Shape;734;p82"/>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735" name="Google Shape;735;p82"/>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736" name="Google Shape;736;p82"/>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737" name="Google Shape;737;p82"/>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738" name="Google Shape;738;p82"/>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739" name="Google Shape;739;p82"/>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740" name="Google Shape;740;p82"/>
          <p:cNvSpPr txBox="1"/>
          <p:nvPr/>
        </p:nvSpPr>
        <p:spPr>
          <a:xfrm>
            <a:off x="152400" y="787050"/>
            <a:ext cx="3233700" cy="37215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u="sng">
                <a:solidFill>
                  <a:srgbClr val="FF6633"/>
                </a:solidFill>
                <a:latin typeface="Ubuntu"/>
                <a:ea typeface="Ubuntu"/>
                <a:cs typeface="Ubuntu"/>
                <a:sym typeface="Ubuntu"/>
              </a:rPr>
              <a:t>Question</a:t>
            </a:r>
            <a:r>
              <a:rPr lang="en" sz="1800">
                <a:solidFill>
                  <a:srgbClr val="FF6633"/>
                </a:solidFill>
                <a:latin typeface="Ubuntu"/>
                <a:ea typeface="Ubuntu"/>
                <a:cs typeface="Ubuntu"/>
                <a:sym typeface="Ubuntu"/>
              </a:rPr>
              <a:t>: How can gradients be backpropagated for the operations involved in a perceptron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Char char="●"/>
            </a:pPr>
            <a:r>
              <a:rPr lang="en" sz="1800">
                <a:solidFill>
                  <a:srgbClr val="FF6633"/>
                </a:solidFill>
                <a:latin typeface="Ubuntu"/>
                <a:ea typeface="Ubuntu"/>
                <a:cs typeface="Ubuntu"/>
                <a:sym typeface="Ubuntu"/>
              </a:rPr>
              <a:t>PRODUCT (x)</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Char char="●"/>
            </a:pPr>
            <a:r>
              <a:rPr lang="en" sz="1800">
                <a:solidFill>
                  <a:srgbClr val="FF6633"/>
                </a:solidFill>
                <a:latin typeface="Ubuntu"/>
                <a:ea typeface="Ubuntu"/>
                <a:cs typeface="Ubuntu"/>
                <a:sym typeface="Ubuntu"/>
              </a:rPr>
              <a:t>SUM (+)</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Char char="●"/>
            </a:pPr>
            <a:r>
              <a:rPr lang="en" sz="1800">
                <a:solidFill>
                  <a:srgbClr val="FF6633"/>
                </a:solidFill>
                <a:latin typeface="Ubuntu"/>
                <a:ea typeface="Ubuntu"/>
                <a:cs typeface="Ubuntu"/>
                <a:sym typeface="Ubuntu"/>
              </a:rPr>
              <a:t>SIGMOID (σ)</a:t>
            </a:r>
            <a:endParaRPr sz="1800">
              <a:solidFill>
                <a:srgbClr val="FF6633"/>
              </a:solidFill>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8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backpropagation in</a:t>
            </a:r>
            <a:r>
              <a:rPr lang="en"/>
              <a:t> a perceptron</a:t>
            </a:r>
            <a:endParaRPr/>
          </a:p>
          <a:p>
            <a:pPr indent="0" lvl="0" marL="0" rtl="0" algn="l">
              <a:spcBef>
                <a:spcPts val="0"/>
              </a:spcBef>
              <a:spcAft>
                <a:spcPts val="0"/>
              </a:spcAft>
              <a:buNone/>
            </a:pPr>
            <a:r>
              <a:t/>
            </a:r>
            <a:endParaRPr/>
          </a:p>
        </p:txBody>
      </p:sp>
      <p:sp>
        <p:nvSpPr>
          <p:cNvPr id="747" name="Google Shape;747;p83"/>
          <p:cNvSpPr txBox="1"/>
          <p:nvPr>
            <p:ph idx="4294967295" type="body"/>
          </p:nvPr>
        </p:nvSpPr>
        <p:spPr>
          <a:xfrm>
            <a:off x="225775" y="847675"/>
            <a:ext cx="3219000" cy="349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can now estimate the sensitivity of the output y with respect to each input parameter w</a:t>
            </a:r>
            <a:r>
              <a:rPr baseline="-25000" lang="en">
                <a:solidFill>
                  <a:srgbClr val="000000"/>
                </a:solidFill>
              </a:rPr>
              <a:t>i</a:t>
            </a:r>
            <a:r>
              <a:rPr lang="en">
                <a:solidFill>
                  <a:srgbClr val="000000"/>
                </a:solidFill>
              </a:rPr>
              <a:t> and x</a:t>
            </a:r>
            <a:r>
              <a:rPr baseline="-25000" lang="en">
                <a:solidFill>
                  <a:srgbClr val="000000"/>
                </a:solidFill>
              </a:rPr>
              <a:t>i</a:t>
            </a:r>
            <a:r>
              <a:rPr lang="en">
                <a:solidFill>
                  <a:srgbClr val="000000"/>
                </a:solidFill>
              </a:rPr>
              <a:t>.</a:t>
            </a:r>
            <a:endParaRPr>
              <a:solidFill>
                <a:srgbClr val="000000"/>
              </a:solidFill>
            </a:endParaRPr>
          </a:p>
        </p:txBody>
      </p:sp>
      <p:sp>
        <p:nvSpPr>
          <p:cNvPr id="748" name="Google Shape;748;p83"/>
          <p:cNvSpPr txBox="1"/>
          <p:nvPr/>
        </p:nvSpPr>
        <p:spPr>
          <a:xfrm>
            <a:off x="35300" y="4841525"/>
            <a:ext cx="8262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extracted</a:t>
            </a:r>
            <a:r>
              <a:rPr lang="en" sz="1000">
                <a:latin typeface="Ubuntu"/>
                <a:ea typeface="Ubuntu"/>
                <a:cs typeface="Ubuntu"/>
                <a:sym typeface="Ubuntu"/>
              </a:rPr>
              <a:t> from </a:t>
            </a:r>
            <a:r>
              <a:rPr lang="en" sz="1000" u="sng">
                <a:solidFill>
                  <a:schemeClr val="hlink"/>
                </a:solidFill>
                <a:latin typeface="Ubuntu"/>
                <a:ea typeface="Ubuntu"/>
                <a:cs typeface="Ubuntu"/>
                <a:sym typeface="Ubuntu"/>
                <a:hlinkClick r:id="rId3"/>
              </a:rPr>
              <a:t>Andrej Karpathy’s notes </a:t>
            </a:r>
            <a:r>
              <a:rPr lang="en" sz="1000">
                <a:latin typeface="Ubuntu"/>
                <a:ea typeface="Ubuntu"/>
                <a:cs typeface="Ubuntu"/>
                <a:sym typeface="Ubuntu"/>
              </a:rPr>
              <a:t>for CS231n from Stanford University.</a:t>
            </a:r>
            <a:endParaRPr sz="1000">
              <a:latin typeface="Ubuntu"/>
              <a:ea typeface="Ubuntu"/>
              <a:cs typeface="Ubuntu"/>
              <a:sym typeface="Ubuntu"/>
            </a:endParaRPr>
          </a:p>
        </p:txBody>
      </p:sp>
      <p:sp>
        <p:nvSpPr>
          <p:cNvPr id="749" name="Google Shape;749;p83"/>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750" name="Google Shape;750;p83"/>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751" name="Google Shape;751;p83"/>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752" name="Google Shape;752;p83"/>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753" name="Google Shape;753;p83"/>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754" name="Google Shape;754;p83"/>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755" name="Google Shape;755;p83"/>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756" name="Google Shape;756;p83"/>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757" name="Google Shape;757;p83"/>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758" name="Google Shape;758;p83"/>
          <p:cNvCxnSpPr>
            <a:stCxn id="754" idx="6"/>
            <a:endCxn id="755"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759" name="Google Shape;759;p83"/>
          <p:cNvCxnSpPr>
            <a:endCxn id="760"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761" name="Google Shape;761;p83"/>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762" name="Google Shape;762;p83"/>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763" name="Google Shape;763;p83"/>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764" name="Google Shape;764;p83"/>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765" name="Google Shape;765;p83"/>
          <p:cNvCxnSpPr>
            <a:endCxn id="755"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760" name="Google Shape;760;p83"/>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766" name="Google Shape;766;p83"/>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767" name="Google Shape;767;p83"/>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768" name="Google Shape;768;p83"/>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769" name="Google Shape;769;p83"/>
          <p:cNvSpPr/>
          <p:nvPr/>
        </p:nvSpPr>
        <p:spPr>
          <a:xfrm>
            <a:off x="4059956" y="1169502"/>
            <a:ext cx="301800" cy="2616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0" name="Google Shape;770;p83"/>
          <p:cNvSpPr/>
          <p:nvPr/>
        </p:nvSpPr>
        <p:spPr>
          <a:xfrm>
            <a:off x="3967032" y="1801401"/>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1" name="Google Shape;771;p83"/>
          <p:cNvSpPr/>
          <p:nvPr/>
        </p:nvSpPr>
        <p:spPr>
          <a:xfrm>
            <a:off x="3967032" y="2403357"/>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2" name="Google Shape;772;p83"/>
          <p:cNvSpPr/>
          <p:nvPr/>
        </p:nvSpPr>
        <p:spPr>
          <a:xfrm>
            <a:off x="3975511" y="2970127"/>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3" name="Google Shape;773;p83"/>
          <p:cNvSpPr/>
          <p:nvPr/>
        </p:nvSpPr>
        <p:spPr>
          <a:xfrm>
            <a:off x="3985051" y="3722810"/>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4" name="Google Shape;774;p83"/>
          <p:cNvSpPr/>
          <p:nvPr/>
        </p:nvSpPr>
        <p:spPr>
          <a:xfrm>
            <a:off x="4970305" y="1562927"/>
            <a:ext cx="407400" cy="261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5" name="Google Shape;775;p83"/>
          <p:cNvSpPr/>
          <p:nvPr/>
        </p:nvSpPr>
        <p:spPr>
          <a:xfrm>
            <a:off x="4936558" y="2537917"/>
            <a:ext cx="301800" cy="261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6" name="Google Shape;776;p83"/>
          <p:cNvSpPr/>
          <p:nvPr/>
        </p:nvSpPr>
        <p:spPr>
          <a:xfrm>
            <a:off x="6317897" y="1932206"/>
            <a:ext cx="301800" cy="2616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777" name="Google Shape;777;p83"/>
          <p:cNvSpPr/>
          <p:nvPr/>
        </p:nvSpPr>
        <p:spPr>
          <a:xfrm>
            <a:off x="7102272" y="1932206"/>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1</a:t>
            </a:r>
            <a:endParaRPr/>
          </a:p>
        </p:txBody>
      </p:sp>
      <p:sp>
        <p:nvSpPr>
          <p:cNvPr id="778" name="Google Shape;778;p83"/>
          <p:cNvSpPr/>
          <p:nvPr/>
        </p:nvSpPr>
        <p:spPr>
          <a:xfrm>
            <a:off x="7875982" y="1932206"/>
            <a:ext cx="458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0.73</a:t>
            </a:r>
            <a:endParaRPr/>
          </a:p>
        </p:txBody>
      </p:sp>
      <p:sp>
        <p:nvSpPr>
          <p:cNvPr id="779" name="Google Shape;779;p83"/>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780" name="Google Shape;780;p83"/>
          <p:cNvSpPr/>
          <p:nvPr/>
        </p:nvSpPr>
        <p:spPr>
          <a:xfrm>
            <a:off x="7956626" y="2221850"/>
            <a:ext cx="813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lang="en" sz="1200">
                <a:solidFill>
                  <a:srgbClr val="FF0000"/>
                </a:solidFill>
                <a:latin typeface="Ubuntu"/>
                <a:ea typeface="Ubuntu"/>
                <a:cs typeface="Ubuntu"/>
                <a:sym typeface="Ubuntu"/>
              </a:rPr>
              <a:t>dy/dy=</a:t>
            </a:r>
            <a:r>
              <a:rPr i="0" lang="en" sz="1200" u="none" cap="none" strike="noStrike">
                <a:solidFill>
                  <a:srgbClr val="FF0000"/>
                </a:solidFill>
                <a:latin typeface="Ubuntu"/>
                <a:ea typeface="Ubuntu"/>
                <a:cs typeface="Ubuntu"/>
                <a:sym typeface="Ubuntu"/>
              </a:rPr>
              <a:t>1</a:t>
            </a:r>
            <a:endParaRPr sz="1200">
              <a:latin typeface="Ubuntu"/>
              <a:ea typeface="Ubuntu"/>
              <a:cs typeface="Ubuntu"/>
              <a:sym typeface="Ubuntu"/>
            </a:endParaRPr>
          </a:p>
        </p:txBody>
      </p:sp>
      <p:sp>
        <p:nvSpPr>
          <p:cNvPr id="781" name="Google Shape;781;p83"/>
          <p:cNvSpPr/>
          <p:nvPr/>
        </p:nvSpPr>
        <p:spPr>
          <a:xfrm flipH="1">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a:t>
            </a:r>
            <a:r>
              <a:rPr lang="en">
                <a:latin typeface="Ubuntu"/>
                <a:ea typeface="Ubuntu"/>
                <a:cs typeface="Ubuntu"/>
                <a:sym typeface="Ubuntu"/>
              </a:rPr>
              <a:t> pass</a:t>
            </a:r>
            <a:endParaRPr>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84"/>
          <p:cNvSpPr txBox="1"/>
          <p:nvPr>
            <p:ph type="title"/>
          </p:nvPr>
        </p:nvSpPr>
        <p:spPr>
          <a:xfrm>
            <a:off x="0" y="0"/>
            <a:ext cx="859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a:t>
            </a:r>
            <a:r>
              <a:rPr lang="en"/>
              <a:t>weights for</a:t>
            </a:r>
            <a:r>
              <a:rPr lang="en"/>
              <a:t> sigmoid σ</a:t>
            </a:r>
            <a:endParaRPr/>
          </a:p>
        </p:txBody>
      </p:sp>
      <p:sp>
        <p:nvSpPr>
          <p:cNvPr id="787" name="Google Shape;787;p84"/>
          <p:cNvSpPr txBox="1"/>
          <p:nvPr/>
        </p:nvSpPr>
        <p:spPr>
          <a:xfrm>
            <a:off x="63500" y="4818950"/>
            <a:ext cx="78246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Even more details: Arunava, </a:t>
            </a:r>
            <a:r>
              <a:rPr lang="en" sz="1000" u="sng">
                <a:solidFill>
                  <a:schemeClr val="hlink"/>
                </a:solidFill>
                <a:latin typeface="Ubuntu"/>
                <a:ea typeface="Ubuntu"/>
                <a:cs typeface="Ubuntu"/>
                <a:sym typeface="Ubuntu"/>
                <a:hlinkClick r:id="rId3"/>
              </a:rPr>
              <a:t>“Derivative of the Sigmoid function”</a:t>
            </a:r>
            <a:r>
              <a:rPr lang="en" sz="1000">
                <a:latin typeface="Ubuntu"/>
                <a:ea typeface="Ubuntu"/>
                <a:cs typeface="Ubuntu"/>
                <a:sym typeface="Ubuntu"/>
              </a:rPr>
              <a:t> (2018)</a:t>
            </a:r>
            <a:endParaRPr sz="1000">
              <a:latin typeface="Ubuntu"/>
              <a:ea typeface="Ubuntu"/>
              <a:cs typeface="Ubuntu"/>
              <a:sym typeface="Ubuntu"/>
            </a:endParaRPr>
          </a:p>
        </p:txBody>
      </p:sp>
      <p:sp>
        <p:nvSpPr>
          <p:cNvPr id="788" name="Google Shape;788;p84"/>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789" name="Google Shape;789;p84"/>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790" name="Google Shape;790;p84"/>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791" name="Google Shape;791;p84"/>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792" name="Google Shape;792;p84"/>
          <p:cNvCxnSpPr>
            <a:stCxn id="788" idx="6"/>
            <a:endCxn id="789"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793" name="Google Shape;793;p84"/>
          <p:cNvCxnSpPr>
            <a:endCxn id="794"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795" name="Google Shape;795;p84"/>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796" name="Google Shape;796;p84"/>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797" name="Google Shape;797;p84"/>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798" name="Google Shape;798;p84"/>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799" name="Google Shape;799;p84"/>
          <p:cNvCxnSpPr>
            <a:endCxn id="789"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794" name="Google Shape;794;p84"/>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800" name="Google Shape;800;p84"/>
          <p:cNvSpPr/>
          <p:nvPr/>
        </p:nvSpPr>
        <p:spPr>
          <a:xfrm>
            <a:off x="7596400" y="2005549"/>
            <a:ext cx="350700" cy="3687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801" name="Google Shape;801;p84"/>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802" name="Google Shape;802;p84"/>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803" name="Google Shape;803;p84"/>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804" name="Google Shape;804;p84"/>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805" name="Google Shape;805;p84"/>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806" name="Google Shape;806;p84"/>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807" name="Google Shape;807;p84"/>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808" name="Google Shape;808;p84"/>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pic>
        <p:nvPicPr>
          <p:cNvPr id="809" name="Google Shape;809;p84"/>
          <p:cNvPicPr preferRelativeResize="0"/>
          <p:nvPr/>
        </p:nvPicPr>
        <p:blipFill>
          <a:blip r:embed="rId4">
            <a:alphaModFix/>
          </a:blip>
          <a:stretch>
            <a:fillRect/>
          </a:stretch>
        </p:blipFill>
        <p:spPr>
          <a:xfrm>
            <a:off x="46575" y="694392"/>
            <a:ext cx="4482352" cy="457200"/>
          </a:xfrm>
          <a:prstGeom prst="rect">
            <a:avLst/>
          </a:prstGeom>
          <a:noFill/>
          <a:ln>
            <a:noFill/>
          </a:ln>
        </p:spPr>
      </p:pic>
      <p:pic>
        <p:nvPicPr>
          <p:cNvPr id="810" name="Google Shape;810;p84"/>
          <p:cNvPicPr preferRelativeResize="0"/>
          <p:nvPr/>
        </p:nvPicPr>
        <p:blipFill>
          <a:blip r:embed="rId5">
            <a:alphaModFix/>
          </a:blip>
          <a:stretch>
            <a:fillRect/>
          </a:stretch>
        </p:blipFill>
        <p:spPr>
          <a:xfrm>
            <a:off x="46575" y="1341313"/>
            <a:ext cx="2715768" cy="457200"/>
          </a:xfrm>
          <a:prstGeom prst="rect">
            <a:avLst/>
          </a:prstGeom>
          <a:noFill/>
          <a:ln>
            <a:noFill/>
          </a:ln>
        </p:spPr>
      </p:pic>
      <p:pic>
        <p:nvPicPr>
          <p:cNvPr id="811" name="Google Shape;811;p84"/>
          <p:cNvPicPr preferRelativeResize="0"/>
          <p:nvPr/>
        </p:nvPicPr>
        <p:blipFill rotWithShape="1">
          <a:blip r:embed="rId6">
            <a:alphaModFix/>
          </a:blip>
          <a:srcRect b="0" l="0" r="35287" t="0"/>
          <a:stretch/>
        </p:blipFill>
        <p:spPr>
          <a:xfrm>
            <a:off x="46575" y="2319100"/>
            <a:ext cx="2648649" cy="548625"/>
          </a:xfrm>
          <a:prstGeom prst="rect">
            <a:avLst/>
          </a:prstGeom>
          <a:noFill/>
          <a:ln>
            <a:noFill/>
          </a:ln>
        </p:spPr>
      </p:pic>
      <p:pic>
        <p:nvPicPr>
          <p:cNvPr id="812" name="Google Shape;812;p84"/>
          <p:cNvPicPr preferRelativeResize="0"/>
          <p:nvPr/>
        </p:nvPicPr>
        <p:blipFill rotWithShape="1">
          <a:blip r:embed="rId7">
            <a:alphaModFix/>
          </a:blip>
          <a:srcRect b="0" l="0" r="32350" t="0"/>
          <a:stretch/>
        </p:blipFill>
        <p:spPr>
          <a:xfrm>
            <a:off x="46575" y="3061475"/>
            <a:ext cx="2514600" cy="457200"/>
          </a:xfrm>
          <a:prstGeom prst="rect">
            <a:avLst/>
          </a:prstGeom>
          <a:noFill/>
          <a:ln>
            <a:noFill/>
          </a:ln>
        </p:spPr>
      </p:pic>
      <p:pic>
        <p:nvPicPr>
          <p:cNvPr id="813" name="Google Shape;813;p84"/>
          <p:cNvPicPr preferRelativeResize="0"/>
          <p:nvPr/>
        </p:nvPicPr>
        <p:blipFill>
          <a:blip r:embed="rId8">
            <a:alphaModFix/>
          </a:blip>
          <a:stretch>
            <a:fillRect/>
          </a:stretch>
        </p:blipFill>
        <p:spPr>
          <a:xfrm>
            <a:off x="46575" y="3727638"/>
            <a:ext cx="3639312" cy="914400"/>
          </a:xfrm>
          <a:prstGeom prst="rect">
            <a:avLst/>
          </a:prstGeom>
          <a:noFill/>
          <a:ln>
            <a:noFill/>
          </a:ln>
        </p:spPr>
      </p:pic>
      <p:sp>
        <p:nvSpPr>
          <p:cNvPr id="814" name="Google Shape;814;p84"/>
          <p:cNvSpPr txBox="1"/>
          <p:nvPr/>
        </p:nvSpPr>
        <p:spPr>
          <a:xfrm>
            <a:off x="98775" y="1868300"/>
            <a:ext cx="3476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...which can be re-arranged as...</a:t>
            </a:r>
            <a:endParaRPr>
              <a:latin typeface="Ubuntu"/>
              <a:ea typeface="Ubuntu"/>
              <a:cs typeface="Ubuntu"/>
              <a:sym typeface="Ubuntu"/>
            </a:endParaRPr>
          </a:p>
        </p:txBody>
      </p:sp>
      <p:pic>
        <p:nvPicPr>
          <p:cNvPr id="815" name="Google Shape;815;p84"/>
          <p:cNvPicPr preferRelativeResize="0"/>
          <p:nvPr/>
        </p:nvPicPr>
        <p:blipFill>
          <a:blip r:embed="rId9">
            <a:alphaModFix/>
          </a:blip>
          <a:stretch>
            <a:fillRect/>
          </a:stretch>
        </p:blipFill>
        <p:spPr>
          <a:xfrm>
            <a:off x="5832125" y="602960"/>
            <a:ext cx="3223259" cy="457200"/>
          </a:xfrm>
          <a:prstGeom prst="rect">
            <a:avLst/>
          </a:prstGeom>
          <a:noFill/>
          <a:ln>
            <a:noFill/>
          </a:ln>
        </p:spPr>
      </p:pic>
      <p:sp>
        <p:nvSpPr>
          <p:cNvPr id="816" name="Google Shape;816;p84"/>
          <p:cNvSpPr txBox="1"/>
          <p:nvPr/>
        </p:nvSpPr>
        <p:spPr>
          <a:xfrm>
            <a:off x="5546500" y="654750"/>
            <a:ext cx="4113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817" name="Google Shape;817;p84"/>
          <p:cNvSpPr txBox="1"/>
          <p:nvPr/>
        </p:nvSpPr>
        <p:spPr>
          <a:xfrm>
            <a:off x="1505075" y="389600"/>
            <a:ext cx="4113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pic>
        <p:nvPicPr>
          <p:cNvPr id="818" name="Google Shape;818;p84"/>
          <p:cNvPicPr preferRelativeResize="0"/>
          <p:nvPr/>
        </p:nvPicPr>
        <p:blipFill>
          <a:blip r:embed="rId10">
            <a:alphaModFix/>
          </a:blip>
          <a:stretch>
            <a:fillRect/>
          </a:stretch>
        </p:blipFill>
        <p:spPr>
          <a:xfrm>
            <a:off x="5346000" y="3518663"/>
            <a:ext cx="3657600" cy="1271805"/>
          </a:xfrm>
          <a:prstGeom prst="rect">
            <a:avLst/>
          </a:prstGeom>
          <a:noFill/>
          <a:ln>
            <a:noFill/>
          </a:ln>
        </p:spPr>
      </p:pic>
      <p:sp>
        <p:nvSpPr>
          <p:cNvPr id="819" name="Google Shape;819;p84"/>
          <p:cNvSpPr txBox="1"/>
          <p:nvPr/>
        </p:nvSpPr>
        <p:spPr>
          <a:xfrm>
            <a:off x="5362225" y="4854225"/>
            <a:ext cx="3639300" cy="1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Figure: </a:t>
            </a:r>
            <a:r>
              <a:rPr lang="en" sz="1000" u="sng">
                <a:solidFill>
                  <a:schemeClr val="hlink"/>
                </a:solidFill>
                <a:latin typeface="Ubuntu"/>
                <a:ea typeface="Ubuntu"/>
                <a:cs typeface="Ubuntu"/>
                <a:sym typeface="Ubuntu"/>
                <a:hlinkClick r:id="rId11"/>
              </a:rPr>
              <a:t>Andrej Karpathy</a:t>
            </a:r>
            <a:endParaRPr sz="1000">
              <a:latin typeface="Ubuntu"/>
              <a:ea typeface="Ubuntu"/>
              <a:cs typeface="Ubuntu"/>
              <a:sym typeface="Ubuntu"/>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5" name="Google Shape;825;p85"/>
          <p:cNvPicPr preferRelativeResize="0"/>
          <p:nvPr/>
        </p:nvPicPr>
        <p:blipFill>
          <a:blip r:embed="rId3">
            <a:alphaModFix/>
          </a:blip>
          <a:stretch>
            <a:fillRect/>
          </a:stretch>
        </p:blipFill>
        <p:spPr>
          <a:xfrm>
            <a:off x="420550" y="1127988"/>
            <a:ext cx="2183587" cy="548640"/>
          </a:xfrm>
          <a:prstGeom prst="rect">
            <a:avLst/>
          </a:prstGeom>
          <a:noFill/>
          <a:ln>
            <a:noFill/>
          </a:ln>
        </p:spPr>
      </p:pic>
      <p:pic>
        <p:nvPicPr>
          <p:cNvPr id="826" name="Google Shape;826;p85"/>
          <p:cNvPicPr preferRelativeResize="0"/>
          <p:nvPr/>
        </p:nvPicPr>
        <p:blipFill>
          <a:blip r:embed="rId4">
            <a:alphaModFix/>
          </a:blip>
          <a:stretch>
            <a:fillRect/>
          </a:stretch>
        </p:blipFill>
        <p:spPr>
          <a:xfrm>
            <a:off x="314675" y="2044640"/>
            <a:ext cx="2609850" cy="2428875"/>
          </a:xfrm>
          <a:prstGeom prst="rect">
            <a:avLst/>
          </a:prstGeom>
          <a:noFill/>
          <a:ln cap="flat" cmpd="sng" w="9525">
            <a:solidFill>
              <a:srgbClr val="434343"/>
            </a:solidFill>
            <a:prstDash val="solid"/>
            <a:round/>
            <a:headEnd len="sm" w="sm" type="none"/>
            <a:tailEnd len="sm" w="sm" type="none"/>
          </a:ln>
        </p:spPr>
      </p:pic>
      <p:sp>
        <p:nvSpPr>
          <p:cNvPr id="827" name="Google Shape;827;p8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backpropagation in a perceptron</a:t>
            </a:r>
            <a:endParaRPr/>
          </a:p>
          <a:p>
            <a:pPr indent="0" lvl="0" marL="0" rtl="0" algn="l">
              <a:spcBef>
                <a:spcPts val="0"/>
              </a:spcBef>
              <a:spcAft>
                <a:spcPts val="0"/>
              </a:spcAft>
              <a:buNone/>
            </a:pPr>
            <a:r>
              <a:t/>
            </a:r>
            <a:endParaRPr/>
          </a:p>
        </p:txBody>
      </p:sp>
      <p:sp>
        <p:nvSpPr>
          <p:cNvPr id="828" name="Google Shape;828;p85"/>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829" name="Google Shape;829;p85"/>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830" name="Google Shape;830;p85"/>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831" name="Google Shape;831;p85"/>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832" name="Google Shape;832;p85"/>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833" name="Google Shape;833;p85"/>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834" name="Google Shape;834;p85"/>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835" name="Google Shape;835;p85"/>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836" name="Google Shape;836;p85"/>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837" name="Google Shape;837;p85"/>
          <p:cNvCxnSpPr>
            <a:stCxn id="833" idx="6"/>
            <a:endCxn id="834"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838" name="Google Shape;838;p85"/>
          <p:cNvCxnSpPr>
            <a:endCxn id="839"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840" name="Google Shape;840;p85"/>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841" name="Google Shape;841;p85"/>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842" name="Google Shape;842;p85"/>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843" name="Google Shape;843;p85"/>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844" name="Google Shape;844;p85"/>
          <p:cNvCxnSpPr>
            <a:endCxn id="834"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839" name="Google Shape;839;p85"/>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845" name="Google Shape;845;p85"/>
          <p:cNvSpPr/>
          <p:nvPr/>
        </p:nvSpPr>
        <p:spPr>
          <a:xfrm>
            <a:off x="7596400" y="2005549"/>
            <a:ext cx="350700" cy="3687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846" name="Google Shape;846;p85"/>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847" name="Google Shape;847;p85"/>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848" name="Google Shape;848;p85"/>
          <p:cNvSpPr/>
          <p:nvPr/>
        </p:nvSpPr>
        <p:spPr>
          <a:xfrm>
            <a:off x="4059956" y="1169502"/>
            <a:ext cx="3018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49" name="Google Shape;849;p85"/>
          <p:cNvSpPr/>
          <p:nvPr/>
        </p:nvSpPr>
        <p:spPr>
          <a:xfrm>
            <a:off x="3967032" y="1801401"/>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0" name="Google Shape;850;p85"/>
          <p:cNvSpPr/>
          <p:nvPr/>
        </p:nvSpPr>
        <p:spPr>
          <a:xfrm>
            <a:off x="3967032" y="2403357"/>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1" name="Google Shape;851;p85"/>
          <p:cNvSpPr/>
          <p:nvPr/>
        </p:nvSpPr>
        <p:spPr>
          <a:xfrm>
            <a:off x="3975511" y="2970127"/>
            <a:ext cx="407400" cy="261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2" name="Google Shape;852;p85"/>
          <p:cNvSpPr/>
          <p:nvPr/>
        </p:nvSpPr>
        <p:spPr>
          <a:xfrm>
            <a:off x="3985051" y="3722810"/>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3" name="Google Shape;853;p85"/>
          <p:cNvSpPr/>
          <p:nvPr/>
        </p:nvSpPr>
        <p:spPr>
          <a:xfrm>
            <a:off x="4970305" y="1562927"/>
            <a:ext cx="407400" cy="261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4" name="Google Shape;854;p85"/>
          <p:cNvSpPr/>
          <p:nvPr/>
        </p:nvSpPr>
        <p:spPr>
          <a:xfrm>
            <a:off x="4936558" y="2537917"/>
            <a:ext cx="301800" cy="2616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5" name="Google Shape;855;p85"/>
          <p:cNvSpPr/>
          <p:nvPr/>
        </p:nvSpPr>
        <p:spPr>
          <a:xfrm>
            <a:off x="6317897" y="1932206"/>
            <a:ext cx="301800" cy="2616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56" name="Google Shape;856;p85"/>
          <p:cNvSpPr/>
          <p:nvPr/>
        </p:nvSpPr>
        <p:spPr>
          <a:xfrm>
            <a:off x="7102272" y="1932206"/>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1</a:t>
            </a:r>
            <a:endParaRPr/>
          </a:p>
        </p:txBody>
      </p:sp>
      <p:sp>
        <p:nvSpPr>
          <p:cNvPr id="857" name="Google Shape;857;p85"/>
          <p:cNvSpPr/>
          <p:nvPr/>
        </p:nvSpPr>
        <p:spPr>
          <a:xfrm>
            <a:off x="7875982" y="1932206"/>
            <a:ext cx="458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0.73</a:t>
            </a:r>
            <a:endParaRPr/>
          </a:p>
        </p:txBody>
      </p:sp>
      <p:sp>
        <p:nvSpPr>
          <p:cNvPr id="858" name="Google Shape;858;p85"/>
          <p:cNvSpPr/>
          <p:nvPr/>
        </p:nvSpPr>
        <p:spPr>
          <a:xfrm>
            <a:off x="7119332" y="224119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859" name="Google Shape;859;p85"/>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860" name="Google Shape;860;p85"/>
          <p:cNvSpPr/>
          <p:nvPr/>
        </p:nvSpPr>
        <p:spPr>
          <a:xfrm>
            <a:off x="7956626" y="2221850"/>
            <a:ext cx="813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lang="en" sz="1200">
                <a:solidFill>
                  <a:srgbClr val="FF0000"/>
                </a:solidFill>
                <a:latin typeface="Ubuntu"/>
                <a:ea typeface="Ubuntu"/>
                <a:cs typeface="Ubuntu"/>
                <a:sym typeface="Ubuntu"/>
              </a:rPr>
              <a:t>dy/dy=</a:t>
            </a:r>
            <a:r>
              <a:rPr i="0" lang="en" sz="1200" u="none" cap="none" strike="noStrike">
                <a:solidFill>
                  <a:srgbClr val="FF0000"/>
                </a:solidFill>
                <a:latin typeface="Ubuntu"/>
                <a:ea typeface="Ubuntu"/>
                <a:cs typeface="Ubuntu"/>
                <a:sym typeface="Ubuntu"/>
              </a:rPr>
              <a:t>1</a:t>
            </a:r>
            <a:endParaRPr sz="1200">
              <a:latin typeface="Ubuntu"/>
              <a:ea typeface="Ubuntu"/>
              <a:cs typeface="Ubuntu"/>
              <a:sym typeface="Ubuntu"/>
            </a:endParaRPr>
          </a:p>
        </p:txBody>
      </p:sp>
      <p:sp>
        <p:nvSpPr>
          <p:cNvPr id="861" name="Google Shape;861;p85"/>
          <p:cNvSpPr txBox="1"/>
          <p:nvPr/>
        </p:nvSpPr>
        <p:spPr>
          <a:xfrm>
            <a:off x="35300" y="4841525"/>
            <a:ext cx="8262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extracted from </a:t>
            </a:r>
            <a:r>
              <a:rPr lang="en" sz="1000" u="sng">
                <a:solidFill>
                  <a:schemeClr val="hlink"/>
                </a:solidFill>
                <a:latin typeface="Ubuntu"/>
                <a:ea typeface="Ubuntu"/>
                <a:cs typeface="Ubuntu"/>
                <a:sym typeface="Ubuntu"/>
                <a:hlinkClick r:id="rId12"/>
              </a:rPr>
              <a:t>Andrej Karpathy’s notes </a:t>
            </a:r>
            <a:r>
              <a:rPr lang="en" sz="1000">
                <a:latin typeface="Ubuntu"/>
                <a:ea typeface="Ubuntu"/>
                <a:cs typeface="Ubuntu"/>
                <a:sym typeface="Ubuntu"/>
              </a:rPr>
              <a:t>for CS231n from Stanford University.</a:t>
            </a:r>
            <a:endParaRPr sz="1000">
              <a:latin typeface="Ubuntu"/>
              <a:ea typeface="Ubuntu"/>
              <a:cs typeface="Ubuntu"/>
              <a:sym typeface="Ubuntu"/>
            </a:endParaRPr>
          </a:p>
        </p:txBody>
      </p:sp>
      <p:sp>
        <p:nvSpPr>
          <p:cNvPr id="862" name="Google Shape;862;p85"/>
          <p:cNvSpPr/>
          <p:nvPr/>
        </p:nvSpPr>
        <p:spPr>
          <a:xfrm flipH="1">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8" name="Google Shape;868;p86"/>
          <p:cNvPicPr preferRelativeResize="0"/>
          <p:nvPr/>
        </p:nvPicPr>
        <p:blipFill rotWithShape="1">
          <a:blip r:embed="rId3">
            <a:alphaModFix/>
          </a:blip>
          <a:srcRect b="0" l="0" r="62654" t="0"/>
          <a:stretch/>
        </p:blipFill>
        <p:spPr>
          <a:xfrm>
            <a:off x="437687" y="1749075"/>
            <a:ext cx="2054646" cy="914400"/>
          </a:xfrm>
          <a:prstGeom prst="rect">
            <a:avLst/>
          </a:prstGeom>
          <a:noFill/>
          <a:ln>
            <a:noFill/>
          </a:ln>
        </p:spPr>
      </p:pic>
      <p:pic>
        <p:nvPicPr>
          <p:cNvPr id="869" name="Google Shape;869;p86"/>
          <p:cNvPicPr preferRelativeResize="0"/>
          <p:nvPr/>
        </p:nvPicPr>
        <p:blipFill rotWithShape="1">
          <a:blip r:embed="rId3">
            <a:alphaModFix/>
          </a:blip>
          <a:srcRect b="0" l="62838" r="92" t="0"/>
          <a:stretch/>
        </p:blipFill>
        <p:spPr>
          <a:xfrm>
            <a:off x="443196" y="3030250"/>
            <a:ext cx="2043629" cy="914400"/>
          </a:xfrm>
          <a:prstGeom prst="rect">
            <a:avLst/>
          </a:prstGeom>
          <a:noFill/>
          <a:ln>
            <a:noFill/>
          </a:ln>
        </p:spPr>
      </p:pic>
      <p:sp>
        <p:nvSpPr>
          <p:cNvPr id="870" name="Google Shape;870;p86"/>
          <p:cNvSpPr txBox="1"/>
          <p:nvPr/>
        </p:nvSpPr>
        <p:spPr>
          <a:xfrm>
            <a:off x="238950" y="624600"/>
            <a:ext cx="8113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Ubuntu"/>
                <a:ea typeface="Ubuntu"/>
                <a:cs typeface="Ubuntu"/>
                <a:sym typeface="Ubuntu"/>
              </a:rPr>
              <a:t>Sum: </a:t>
            </a:r>
            <a:r>
              <a:rPr lang="en" sz="2000">
                <a:latin typeface="Ubuntu"/>
                <a:ea typeface="Ubuntu"/>
                <a:cs typeface="Ubuntu"/>
                <a:sym typeface="Ubuntu"/>
              </a:rPr>
              <a:t>Distributes the gradient to both branches.</a:t>
            </a:r>
            <a:endParaRPr sz="2000">
              <a:latin typeface="Ubuntu"/>
              <a:ea typeface="Ubuntu"/>
              <a:cs typeface="Ubuntu"/>
              <a:sym typeface="Ubuntu"/>
            </a:endParaRPr>
          </a:p>
        </p:txBody>
      </p:sp>
      <p:sp>
        <p:nvSpPr>
          <p:cNvPr id="871" name="Google Shape;871;p86"/>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872" name="Google Shape;872;p86"/>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873" name="Google Shape;873;p86"/>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874" name="Google Shape;874;p86"/>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875" name="Google Shape;875;p86"/>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876" name="Google Shape;876;p86"/>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877" name="Google Shape;877;p86"/>
          <p:cNvSpPr/>
          <p:nvPr/>
        </p:nvSpPr>
        <p:spPr>
          <a:xfrm>
            <a:off x="6054217" y="2014310"/>
            <a:ext cx="350700" cy="3687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878" name="Google Shape;878;p86"/>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879" name="Google Shape;879;p86"/>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880" name="Google Shape;880;p86"/>
          <p:cNvCxnSpPr>
            <a:stCxn id="876" idx="6"/>
            <a:endCxn id="877"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881" name="Google Shape;881;p86"/>
          <p:cNvCxnSpPr>
            <a:endCxn id="882"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883" name="Google Shape;883;p86"/>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884" name="Google Shape;884;p86"/>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885" name="Google Shape;885;p86"/>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886" name="Google Shape;886;p86"/>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887" name="Google Shape;887;p86"/>
          <p:cNvCxnSpPr>
            <a:endCxn id="877"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882" name="Google Shape;882;p86"/>
          <p:cNvSpPr/>
          <p:nvPr/>
        </p:nvSpPr>
        <p:spPr>
          <a:xfrm>
            <a:off x="6819534" y="2009264"/>
            <a:ext cx="350700" cy="3687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888" name="Google Shape;888;p86"/>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889" name="Google Shape;889;p86"/>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890" name="Google Shape;890;p86"/>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891" name="Google Shape;891;p86"/>
          <p:cNvSpPr/>
          <p:nvPr/>
        </p:nvSpPr>
        <p:spPr>
          <a:xfrm>
            <a:off x="4059956" y="1169502"/>
            <a:ext cx="301800" cy="2616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2" name="Google Shape;892;p86"/>
          <p:cNvSpPr/>
          <p:nvPr/>
        </p:nvSpPr>
        <p:spPr>
          <a:xfrm>
            <a:off x="3967032" y="1801401"/>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3" name="Google Shape;893;p86"/>
          <p:cNvSpPr/>
          <p:nvPr/>
        </p:nvSpPr>
        <p:spPr>
          <a:xfrm>
            <a:off x="3967032" y="2403357"/>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4" name="Google Shape;894;p86"/>
          <p:cNvSpPr/>
          <p:nvPr/>
        </p:nvSpPr>
        <p:spPr>
          <a:xfrm>
            <a:off x="3975511" y="2970127"/>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5" name="Google Shape;895;p86"/>
          <p:cNvSpPr/>
          <p:nvPr/>
        </p:nvSpPr>
        <p:spPr>
          <a:xfrm>
            <a:off x="3985051" y="3722810"/>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6" name="Google Shape;896;p86"/>
          <p:cNvSpPr/>
          <p:nvPr/>
        </p:nvSpPr>
        <p:spPr>
          <a:xfrm>
            <a:off x="4970305" y="1562927"/>
            <a:ext cx="407400" cy="261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7" name="Google Shape;897;p86"/>
          <p:cNvSpPr/>
          <p:nvPr/>
        </p:nvSpPr>
        <p:spPr>
          <a:xfrm>
            <a:off x="4936558" y="2537917"/>
            <a:ext cx="301800" cy="261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8" name="Google Shape;898;p86"/>
          <p:cNvSpPr/>
          <p:nvPr/>
        </p:nvSpPr>
        <p:spPr>
          <a:xfrm>
            <a:off x="6317897" y="1932206"/>
            <a:ext cx="301800" cy="2616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899" name="Google Shape;899;p86"/>
          <p:cNvSpPr/>
          <p:nvPr/>
        </p:nvSpPr>
        <p:spPr>
          <a:xfrm>
            <a:off x="7102272" y="1932206"/>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1</a:t>
            </a:r>
            <a:endParaRPr/>
          </a:p>
        </p:txBody>
      </p:sp>
      <p:sp>
        <p:nvSpPr>
          <p:cNvPr id="900" name="Google Shape;900;p86"/>
          <p:cNvSpPr/>
          <p:nvPr/>
        </p:nvSpPr>
        <p:spPr>
          <a:xfrm>
            <a:off x="7875982" y="1932206"/>
            <a:ext cx="458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0.73</a:t>
            </a:r>
            <a:endParaRPr/>
          </a:p>
        </p:txBody>
      </p:sp>
      <p:sp>
        <p:nvSpPr>
          <p:cNvPr id="901" name="Google Shape;901;p86"/>
          <p:cNvSpPr/>
          <p:nvPr/>
        </p:nvSpPr>
        <p:spPr>
          <a:xfrm>
            <a:off x="7119332" y="224119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02" name="Google Shape;902;p86"/>
          <p:cNvSpPr/>
          <p:nvPr/>
        </p:nvSpPr>
        <p:spPr>
          <a:xfrm>
            <a:off x="6367988" y="2170905"/>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03" name="Google Shape;903;p86"/>
          <p:cNvSpPr/>
          <p:nvPr/>
        </p:nvSpPr>
        <p:spPr>
          <a:xfrm>
            <a:off x="4991926" y="1873044"/>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904" name="Google Shape;904;p86"/>
          <p:cNvSpPr/>
          <p:nvPr/>
        </p:nvSpPr>
        <p:spPr>
          <a:xfrm>
            <a:off x="5045506" y="283932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05" name="Google Shape;905;p86"/>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906" name="Google Shape;906;p86"/>
          <p:cNvSpPr/>
          <p:nvPr/>
        </p:nvSpPr>
        <p:spPr>
          <a:xfrm>
            <a:off x="7956626" y="2221850"/>
            <a:ext cx="813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lang="en" sz="1200">
                <a:solidFill>
                  <a:srgbClr val="FF0000"/>
                </a:solidFill>
                <a:latin typeface="Ubuntu"/>
                <a:ea typeface="Ubuntu"/>
                <a:cs typeface="Ubuntu"/>
                <a:sym typeface="Ubuntu"/>
              </a:rPr>
              <a:t>dy/dy=</a:t>
            </a:r>
            <a:r>
              <a:rPr i="0" lang="en" sz="1200" u="none" cap="none" strike="noStrike">
                <a:solidFill>
                  <a:srgbClr val="FF0000"/>
                </a:solidFill>
                <a:latin typeface="Ubuntu"/>
                <a:ea typeface="Ubuntu"/>
                <a:cs typeface="Ubuntu"/>
                <a:sym typeface="Ubuntu"/>
              </a:rPr>
              <a:t>1</a:t>
            </a:r>
            <a:endParaRPr sz="1200">
              <a:latin typeface="Ubuntu"/>
              <a:ea typeface="Ubuntu"/>
              <a:cs typeface="Ubuntu"/>
              <a:sym typeface="Ubuntu"/>
            </a:endParaRPr>
          </a:p>
        </p:txBody>
      </p:sp>
      <p:sp>
        <p:nvSpPr>
          <p:cNvPr id="907" name="Google Shape;907;p8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backpropagation in a perceptron</a:t>
            </a:r>
            <a:endParaRPr/>
          </a:p>
          <a:p>
            <a:pPr indent="0" lvl="0" marL="0" rtl="0" algn="l">
              <a:spcBef>
                <a:spcPts val="0"/>
              </a:spcBef>
              <a:spcAft>
                <a:spcPts val="0"/>
              </a:spcAft>
              <a:buNone/>
            </a:pPr>
            <a:r>
              <a:t/>
            </a:r>
            <a:endParaRPr/>
          </a:p>
        </p:txBody>
      </p:sp>
      <p:sp>
        <p:nvSpPr>
          <p:cNvPr id="908" name="Google Shape;908;p86"/>
          <p:cNvSpPr txBox="1"/>
          <p:nvPr/>
        </p:nvSpPr>
        <p:spPr>
          <a:xfrm>
            <a:off x="35300" y="4841525"/>
            <a:ext cx="8262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extracted from </a:t>
            </a:r>
            <a:r>
              <a:rPr lang="en" sz="1000" u="sng">
                <a:solidFill>
                  <a:schemeClr val="hlink"/>
                </a:solidFill>
                <a:latin typeface="Ubuntu"/>
                <a:ea typeface="Ubuntu"/>
                <a:cs typeface="Ubuntu"/>
                <a:sym typeface="Ubuntu"/>
                <a:hlinkClick r:id="rId11"/>
              </a:rPr>
              <a:t>Andrej Karpathy’s notes </a:t>
            </a:r>
            <a:r>
              <a:rPr lang="en" sz="1000">
                <a:latin typeface="Ubuntu"/>
                <a:ea typeface="Ubuntu"/>
                <a:cs typeface="Ubuntu"/>
                <a:sym typeface="Ubuntu"/>
              </a:rPr>
              <a:t>for CS231n from Stanford University.</a:t>
            </a:r>
            <a:endParaRPr sz="1000">
              <a:latin typeface="Ubuntu"/>
              <a:ea typeface="Ubuntu"/>
              <a:cs typeface="Ubuntu"/>
              <a:sym typeface="Ubuntu"/>
            </a:endParaRPr>
          </a:p>
        </p:txBody>
      </p:sp>
      <p:sp>
        <p:nvSpPr>
          <p:cNvPr id="909" name="Google Shape;909;p86"/>
          <p:cNvSpPr/>
          <p:nvPr/>
        </p:nvSpPr>
        <p:spPr>
          <a:xfrm flipH="1">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
        <p:nvSpPr>
          <p:cNvPr id="910" name="Google Shape;910;p86"/>
          <p:cNvSpPr txBox="1"/>
          <p:nvPr/>
        </p:nvSpPr>
        <p:spPr>
          <a:xfrm>
            <a:off x="3538233" y="4145838"/>
            <a:ext cx="65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dy/db</a:t>
            </a:r>
            <a:endParaRPr baseline="-25000">
              <a:solidFill>
                <a:srgbClr val="CC0000"/>
              </a:solidFill>
              <a:latin typeface="Ubuntu"/>
              <a:ea typeface="Ubuntu"/>
              <a:cs typeface="Ubuntu"/>
              <a:sym typeface="Ubuntu"/>
            </a:endParaRPr>
          </a:p>
        </p:txBody>
      </p:sp>
      <p:sp>
        <p:nvSpPr>
          <p:cNvPr id="911" name="Google Shape;911;p86"/>
          <p:cNvSpPr/>
          <p:nvPr/>
        </p:nvSpPr>
        <p:spPr>
          <a:xfrm>
            <a:off x="4020683" y="4076218"/>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7" name="Google Shape;917;p87"/>
          <p:cNvPicPr preferRelativeResize="0"/>
          <p:nvPr/>
        </p:nvPicPr>
        <p:blipFill rotWithShape="1">
          <a:blip r:embed="rId3">
            <a:alphaModFix/>
          </a:blip>
          <a:srcRect b="0" l="62394" r="0" t="0"/>
          <a:stretch/>
        </p:blipFill>
        <p:spPr>
          <a:xfrm>
            <a:off x="403582" y="2838400"/>
            <a:ext cx="1638002" cy="914400"/>
          </a:xfrm>
          <a:prstGeom prst="rect">
            <a:avLst/>
          </a:prstGeom>
          <a:noFill/>
          <a:ln>
            <a:noFill/>
          </a:ln>
        </p:spPr>
      </p:pic>
      <p:pic>
        <p:nvPicPr>
          <p:cNvPr id="918" name="Google Shape;918;p87"/>
          <p:cNvPicPr preferRelativeResize="0"/>
          <p:nvPr/>
        </p:nvPicPr>
        <p:blipFill rotWithShape="1">
          <a:blip r:embed="rId3">
            <a:alphaModFix/>
          </a:blip>
          <a:srcRect b="0" l="0" r="63586" t="0"/>
          <a:stretch/>
        </p:blipFill>
        <p:spPr>
          <a:xfrm>
            <a:off x="403575" y="1399600"/>
            <a:ext cx="1586100" cy="914400"/>
          </a:xfrm>
          <a:prstGeom prst="rect">
            <a:avLst/>
          </a:prstGeom>
          <a:noFill/>
          <a:ln>
            <a:noFill/>
          </a:ln>
        </p:spPr>
      </p:pic>
      <p:sp>
        <p:nvSpPr>
          <p:cNvPr id="919" name="Google Shape;919;p87"/>
          <p:cNvSpPr/>
          <p:nvPr/>
        </p:nvSpPr>
        <p:spPr>
          <a:xfrm>
            <a:off x="4715832" y="1596663"/>
            <a:ext cx="350700" cy="3687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920" name="Google Shape;920;p87"/>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921" name="Google Shape;921;p87"/>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922" name="Google Shape;922;p87"/>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923" name="Google Shape;923;p87"/>
          <p:cNvCxnSpPr>
            <a:stCxn id="919" idx="6"/>
            <a:endCxn id="920"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924" name="Google Shape;924;p87"/>
          <p:cNvCxnSpPr>
            <a:endCxn id="925"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926" name="Google Shape;926;p87"/>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927" name="Google Shape;927;p87"/>
          <p:cNvSpPr/>
          <p:nvPr/>
        </p:nvSpPr>
        <p:spPr>
          <a:xfrm>
            <a:off x="4712115" y="2774969"/>
            <a:ext cx="350700" cy="3687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928" name="Google Shape;928;p87"/>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929" name="Google Shape;929;p87"/>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930" name="Google Shape;930;p87"/>
          <p:cNvCxnSpPr>
            <a:endCxn id="920"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925" name="Google Shape;925;p87"/>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931" name="Google Shape;931;p87"/>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932" name="Google Shape;932;p87"/>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933" name="Google Shape;933;p87"/>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934" name="Google Shape;934;p87"/>
          <p:cNvSpPr/>
          <p:nvPr/>
        </p:nvSpPr>
        <p:spPr>
          <a:xfrm>
            <a:off x="4059956" y="1169502"/>
            <a:ext cx="301800" cy="2616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35" name="Google Shape;935;p87"/>
          <p:cNvSpPr/>
          <p:nvPr/>
        </p:nvSpPr>
        <p:spPr>
          <a:xfrm>
            <a:off x="3967032" y="1801401"/>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36" name="Google Shape;936;p87"/>
          <p:cNvSpPr/>
          <p:nvPr/>
        </p:nvSpPr>
        <p:spPr>
          <a:xfrm>
            <a:off x="3967032" y="2403357"/>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37" name="Google Shape;937;p87"/>
          <p:cNvSpPr/>
          <p:nvPr/>
        </p:nvSpPr>
        <p:spPr>
          <a:xfrm>
            <a:off x="3975511" y="2970127"/>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38" name="Google Shape;938;p87"/>
          <p:cNvSpPr/>
          <p:nvPr/>
        </p:nvSpPr>
        <p:spPr>
          <a:xfrm>
            <a:off x="3985051" y="3722810"/>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39" name="Google Shape;939;p87"/>
          <p:cNvSpPr/>
          <p:nvPr/>
        </p:nvSpPr>
        <p:spPr>
          <a:xfrm>
            <a:off x="4970305" y="1562927"/>
            <a:ext cx="407400" cy="261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40" name="Google Shape;940;p87"/>
          <p:cNvSpPr/>
          <p:nvPr/>
        </p:nvSpPr>
        <p:spPr>
          <a:xfrm>
            <a:off x="4936558" y="2537917"/>
            <a:ext cx="301800" cy="261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41" name="Google Shape;941;p87"/>
          <p:cNvSpPr/>
          <p:nvPr/>
        </p:nvSpPr>
        <p:spPr>
          <a:xfrm>
            <a:off x="6317897" y="1932206"/>
            <a:ext cx="301800" cy="26160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42" name="Google Shape;942;p87"/>
          <p:cNvSpPr/>
          <p:nvPr/>
        </p:nvSpPr>
        <p:spPr>
          <a:xfrm>
            <a:off x="7102272" y="1932206"/>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1</a:t>
            </a:r>
            <a:endParaRPr/>
          </a:p>
        </p:txBody>
      </p:sp>
      <p:sp>
        <p:nvSpPr>
          <p:cNvPr id="943" name="Google Shape;943;p87"/>
          <p:cNvSpPr/>
          <p:nvPr/>
        </p:nvSpPr>
        <p:spPr>
          <a:xfrm>
            <a:off x="7875982" y="1932206"/>
            <a:ext cx="458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0.73</a:t>
            </a:r>
            <a:endParaRPr/>
          </a:p>
        </p:txBody>
      </p:sp>
      <p:sp>
        <p:nvSpPr>
          <p:cNvPr id="944" name="Google Shape;944;p87"/>
          <p:cNvSpPr/>
          <p:nvPr/>
        </p:nvSpPr>
        <p:spPr>
          <a:xfrm>
            <a:off x="7119332" y="224119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45" name="Google Shape;945;p87"/>
          <p:cNvSpPr/>
          <p:nvPr/>
        </p:nvSpPr>
        <p:spPr>
          <a:xfrm>
            <a:off x="6367988" y="2170905"/>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46" name="Google Shape;946;p87"/>
          <p:cNvSpPr/>
          <p:nvPr/>
        </p:nvSpPr>
        <p:spPr>
          <a:xfrm>
            <a:off x="4020683" y="4076218"/>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47" name="Google Shape;947;p87"/>
          <p:cNvSpPr/>
          <p:nvPr/>
        </p:nvSpPr>
        <p:spPr>
          <a:xfrm>
            <a:off x="4020683" y="1542006"/>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948" name="Google Shape;948;p87"/>
          <p:cNvSpPr/>
          <p:nvPr/>
        </p:nvSpPr>
        <p:spPr>
          <a:xfrm>
            <a:off x="4991926" y="1873044"/>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949" name="Google Shape;949;p87"/>
          <p:cNvSpPr/>
          <p:nvPr/>
        </p:nvSpPr>
        <p:spPr>
          <a:xfrm>
            <a:off x="5045506" y="283932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950" name="Google Shape;950;p87"/>
          <p:cNvSpPr/>
          <p:nvPr/>
        </p:nvSpPr>
        <p:spPr>
          <a:xfrm>
            <a:off x="4028254" y="2050801"/>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0,4</a:t>
            </a:r>
            <a:endParaRPr/>
          </a:p>
        </p:txBody>
      </p:sp>
      <p:sp>
        <p:nvSpPr>
          <p:cNvPr id="951" name="Google Shape;951;p87"/>
          <p:cNvSpPr/>
          <p:nvPr/>
        </p:nvSpPr>
        <p:spPr>
          <a:xfrm>
            <a:off x="3988705" y="2683001"/>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-0,4</a:t>
            </a:r>
            <a:endParaRPr/>
          </a:p>
        </p:txBody>
      </p:sp>
      <p:sp>
        <p:nvSpPr>
          <p:cNvPr id="952" name="Google Shape;952;p87"/>
          <p:cNvSpPr/>
          <p:nvPr/>
        </p:nvSpPr>
        <p:spPr>
          <a:xfrm>
            <a:off x="4008647" y="3281888"/>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-0,6</a:t>
            </a:r>
            <a:endParaRPr/>
          </a:p>
        </p:txBody>
      </p:sp>
      <p:sp>
        <p:nvSpPr>
          <p:cNvPr id="953" name="Google Shape;953;p87"/>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954" name="Google Shape;954;p87"/>
          <p:cNvSpPr/>
          <p:nvPr/>
        </p:nvSpPr>
        <p:spPr>
          <a:xfrm>
            <a:off x="7956626" y="2221850"/>
            <a:ext cx="813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lang="en" sz="1200">
                <a:solidFill>
                  <a:srgbClr val="FF0000"/>
                </a:solidFill>
                <a:latin typeface="Ubuntu"/>
                <a:ea typeface="Ubuntu"/>
                <a:cs typeface="Ubuntu"/>
                <a:sym typeface="Ubuntu"/>
              </a:rPr>
              <a:t>dy/dy=</a:t>
            </a:r>
            <a:r>
              <a:rPr i="0" lang="en" sz="1200" u="none" cap="none" strike="noStrike">
                <a:solidFill>
                  <a:srgbClr val="FF0000"/>
                </a:solidFill>
                <a:latin typeface="Ubuntu"/>
                <a:ea typeface="Ubuntu"/>
                <a:cs typeface="Ubuntu"/>
                <a:sym typeface="Ubuntu"/>
              </a:rPr>
              <a:t>1</a:t>
            </a:r>
            <a:endParaRPr sz="1200">
              <a:latin typeface="Ubuntu"/>
              <a:ea typeface="Ubuntu"/>
              <a:cs typeface="Ubuntu"/>
              <a:sym typeface="Ubuntu"/>
            </a:endParaRPr>
          </a:p>
        </p:txBody>
      </p:sp>
      <p:sp>
        <p:nvSpPr>
          <p:cNvPr id="955" name="Google Shape;955;p87"/>
          <p:cNvSpPr txBox="1"/>
          <p:nvPr/>
        </p:nvSpPr>
        <p:spPr>
          <a:xfrm>
            <a:off x="238950" y="624600"/>
            <a:ext cx="8113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Ubuntu"/>
                <a:ea typeface="Ubuntu"/>
                <a:cs typeface="Ubuntu"/>
                <a:sym typeface="Ubuntu"/>
              </a:rPr>
              <a:t>Product: </a:t>
            </a:r>
            <a:r>
              <a:rPr lang="en" sz="2000">
                <a:latin typeface="Ubuntu"/>
                <a:ea typeface="Ubuntu"/>
                <a:cs typeface="Ubuntu"/>
                <a:sym typeface="Ubuntu"/>
              </a:rPr>
              <a:t>Switches gradient weight values.</a:t>
            </a:r>
            <a:endParaRPr sz="2000">
              <a:latin typeface="Ubuntu"/>
              <a:ea typeface="Ubuntu"/>
              <a:cs typeface="Ubuntu"/>
              <a:sym typeface="Ubuntu"/>
            </a:endParaRPr>
          </a:p>
        </p:txBody>
      </p:sp>
      <p:sp>
        <p:nvSpPr>
          <p:cNvPr id="956" name="Google Shape;956;p8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backpropagation in a perceptron</a:t>
            </a:r>
            <a:endParaRPr/>
          </a:p>
          <a:p>
            <a:pPr indent="0" lvl="0" marL="0" rtl="0" algn="l">
              <a:spcBef>
                <a:spcPts val="0"/>
              </a:spcBef>
              <a:spcAft>
                <a:spcPts val="0"/>
              </a:spcAft>
              <a:buNone/>
            </a:pPr>
            <a:r>
              <a:t/>
            </a:r>
            <a:endParaRPr/>
          </a:p>
        </p:txBody>
      </p:sp>
      <p:sp>
        <p:nvSpPr>
          <p:cNvPr id="957" name="Google Shape;957;p87"/>
          <p:cNvSpPr txBox="1"/>
          <p:nvPr/>
        </p:nvSpPr>
        <p:spPr>
          <a:xfrm>
            <a:off x="35300" y="4841525"/>
            <a:ext cx="8262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extracted from </a:t>
            </a:r>
            <a:r>
              <a:rPr lang="en" sz="1000" u="sng">
                <a:solidFill>
                  <a:schemeClr val="hlink"/>
                </a:solidFill>
                <a:latin typeface="Ubuntu"/>
                <a:ea typeface="Ubuntu"/>
                <a:cs typeface="Ubuntu"/>
                <a:sym typeface="Ubuntu"/>
                <a:hlinkClick r:id="rId11"/>
              </a:rPr>
              <a:t>Andrej Karpathy’s notes </a:t>
            </a:r>
            <a:r>
              <a:rPr lang="en" sz="1000">
                <a:latin typeface="Ubuntu"/>
                <a:ea typeface="Ubuntu"/>
                <a:cs typeface="Ubuntu"/>
                <a:sym typeface="Ubuntu"/>
              </a:rPr>
              <a:t>for CS231n from Stanford University.</a:t>
            </a:r>
            <a:endParaRPr sz="1000">
              <a:latin typeface="Ubuntu"/>
              <a:ea typeface="Ubuntu"/>
              <a:cs typeface="Ubuntu"/>
              <a:sym typeface="Ubuntu"/>
            </a:endParaRPr>
          </a:p>
        </p:txBody>
      </p:sp>
      <p:sp>
        <p:nvSpPr>
          <p:cNvPr id="958" name="Google Shape;958;p87"/>
          <p:cNvSpPr/>
          <p:nvPr/>
        </p:nvSpPr>
        <p:spPr>
          <a:xfrm flipH="1">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
        <p:nvSpPr>
          <p:cNvPr id="959" name="Google Shape;959;p87"/>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960" name="Google Shape;960;p87"/>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961" name="Google Shape;961;p87"/>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962" name="Google Shape;962;p87"/>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963" name="Google Shape;963;p87"/>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964" name="Google Shape;964;p87"/>
          <p:cNvSpPr txBox="1"/>
          <p:nvPr/>
        </p:nvSpPr>
        <p:spPr>
          <a:xfrm>
            <a:off x="3295375" y="1410800"/>
            <a:ext cx="8130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dy/dw</a:t>
            </a:r>
            <a:r>
              <a:rPr baseline="-25000" lang="en">
                <a:solidFill>
                  <a:srgbClr val="CC0000"/>
                </a:solidFill>
                <a:latin typeface="Ubuntu"/>
                <a:ea typeface="Ubuntu"/>
                <a:cs typeface="Ubuntu"/>
                <a:sym typeface="Ubuntu"/>
              </a:rPr>
              <a:t>1</a:t>
            </a:r>
            <a:endParaRPr baseline="-25000">
              <a:solidFill>
                <a:srgbClr val="CC0000"/>
              </a:solidFill>
              <a:latin typeface="Ubuntu"/>
              <a:ea typeface="Ubuntu"/>
              <a:cs typeface="Ubuntu"/>
              <a:sym typeface="Ubuntu"/>
            </a:endParaRPr>
          </a:p>
        </p:txBody>
      </p:sp>
      <p:sp>
        <p:nvSpPr>
          <p:cNvPr id="965" name="Google Shape;965;p87"/>
          <p:cNvSpPr txBox="1"/>
          <p:nvPr/>
        </p:nvSpPr>
        <p:spPr>
          <a:xfrm>
            <a:off x="3395575" y="2020400"/>
            <a:ext cx="7128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dy/dx</a:t>
            </a:r>
            <a:r>
              <a:rPr baseline="-25000" lang="en">
                <a:solidFill>
                  <a:srgbClr val="CC0000"/>
                </a:solidFill>
                <a:latin typeface="Ubuntu"/>
                <a:ea typeface="Ubuntu"/>
                <a:cs typeface="Ubuntu"/>
                <a:sym typeface="Ubuntu"/>
              </a:rPr>
              <a:t>1</a:t>
            </a:r>
            <a:endParaRPr baseline="-25000">
              <a:solidFill>
                <a:srgbClr val="CC0000"/>
              </a:solidFill>
              <a:latin typeface="Ubuntu"/>
              <a:ea typeface="Ubuntu"/>
              <a:cs typeface="Ubuntu"/>
              <a:sym typeface="Ubuntu"/>
            </a:endParaRPr>
          </a:p>
        </p:txBody>
      </p:sp>
      <p:sp>
        <p:nvSpPr>
          <p:cNvPr id="966" name="Google Shape;966;p87"/>
          <p:cNvSpPr txBox="1"/>
          <p:nvPr/>
        </p:nvSpPr>
        <p:spPr>
          <a:xfrm>
            <a:off x="3295375" y="2641000"/>
            <a:ext cx="8130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dy/dw</a:t>
            </a:r>
            <a:r>
              <a:rPr baseline="-25000" lang="en">
                <a:solidFill>
                  <a:srgbClr val="CC0000"/>
                </a:solidFill>
                <a:latin typeface="Ubuntu"/>
                <a:ea typeface="Ubuntu"/>
                <a:cs typeface="Ubuntu"/>
                <a:sym typeface="Ubuntu"/>
              </a:rPr>
              <a:t>2</a:t>
            </a:r>
            <a:endParaRPr baseline="-25000">
              <a:solidFill>
                <a:srgbClr val="CC0000"/>
              </a:solidFill>
              <a:latin typeface="Ubuntu"/>
              <a:ea typeface="Ubuntu"/>
              <a:cs typeface="Ubuntu"/>
              <a:sym typeface="Ubuntu"/>
            </a:endParaRPr>
          </a:p>
        </p:txBody>
      </p:sp>
      <p:sp>
        <p:nvSpPr>
          <p:cNvPr id="967" name="Google Shape;967;p87"/>
          <p:cNvSpPr txBox="1"/>
          <p:nvPr/>
        </p:nvSpPr>
        <p:spPr>
          <a:xfrm>
            <a:off x="3395575" y="3282425"/>
            <a:ext cx="7128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dy/dx</a:t>
            </a:r>
            <a:r>
              <a:rPr baseline="-25000" lang="en">
                <a:solidFill>
                  <a:srgbClr val="CC0000"/>
                </a:solidFill>
                <a:latin typeface="Ubuntu"/>
                <a:ea typeface="Ubuntu"/>
                <a:cs typeface="Ubuntu"/>
                <a:sym typeface="Ubuntu"/>
              </a:rPr>
              <a:t>2</a:t>
            </a:r>
            <a:endParaRPr baseline="-25000">
              <a:solidFill>
                <a:srgbClr val="CC0000"/>
              </a:solidFill>
              <a:latin typeface="Ubuntu"/>
              <a:ea typeface="Ubuntu"/>
              <a:cs typeface="Ubuntu"/>
              <a:sym typeface="Ubuntu"/>
            </a:endParaRPr>
          </a:p>
        </p:txBody>
      </p:sp>
      <p:sp>
        <p:nvSpPr>
          <p:cNvPr id="968" name="Google Shape;968;p87"/>
          <p:cNvSpPr txBox="1"/>
          <p:nvPr/>
        </p:nvSpPr>
        <p:spPr>
          <a:xfrm>
            <a:off x="3450775" y="4145838"/>
            <a:ext cx="65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dy/db</a:t>
            </a:r>
            <a:endParaRPr baseline="-25000">
              <a:solidFill>
                <a:srgbClr val="CC0000"/>
              </a:solidFill>
              <a:latin typeface="Ubuntu"/>
              <a:ea typeface="Ubuntu"/>
              <a:cs typeface="Ubuntu"/>
              <a:sym typeface="Ubuntu"/>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4" name="Google Shape;974;p88"/>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975" name="Google Shape;975;p88"/>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976" name="Google Shape;976;p88"/>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977" name="Google Shape;977;p88"/>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978" name="Google Shape;978;p88"/>
          <p:cNvSpPr txBox="1"/>
          <p:nvPr/>
        </p:nvSpPr>
        <p:spPr>
          <a:xfrm>
            <a:off x="3735563" y="39238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a:t>
            </a:r>
            <a:endParaRPr baseline="-25000">
              <a:latin typeface="Ubuntu"/>
              <a:ea typeface="Ubuntu"/>
              <a:cs typeface="Ubuntu"/>
              <a:sym typeface="Ubuntu"/>
            </a:endParaRPr>
          </a:p>
        </p:txBody>
      </p:sp>
      <p:sp>
        <p:nvSpPr>
          <p:cNvPr id="979" name="Google Shape;979;p88"/>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sp>
        <p:nvSpPr>
          <p:cNvPr id="980" name="Google Shape;980;p88"/>
          <p:cNvSpPr/>
          <p:nvPr/>
        </p:nvSpPr>
        <p:spPr>
          <a:xfrm>
            <a:off x="6054217" y="201431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cxnSp>
        <p:nvCxnSpPr>
          <p:cNvPr id="981" name="Google Shape;981;p88"/>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982" name="Google Shape;982;p88"/>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983" name="Google Shape;983;p88"/>
          <p:cNvCxnSpPr>
            <a:stCxn id="979" idx="6"/>
            <a:endCxn id="980" idx="1"/>
          </p:cNvCxnSpPr>
          <p:nvPr/>
        </p:nvCxnSpPr>
        <p:spPr>
          <a:xfrm>
            <a:off x="5066532" y="1781013"/>
            <a:ext cx="1038900" cy="287400"/>
          </a:xfrm>
          <a:prstGeom prst="straightConnector1">
            <a:avLst/>
          </a:prstGeom>
          <a:noFill/>
          <a:ln cap="flat" cmpd="sng" w="9525">
            <a:solidFill>
              <a:srgbClr val="000000"/>
            </a:solidFill>
            <a:prstDash val="solid"/>
            <a:round/>
            <a:headEnd len="sm" w="sm" type="none"/>
            <a:tailEnd len="med" w="med" type="triangle"/>
          </a:ln>
        </p:spPr>
      </p:cxnSp>
      <p:cxnSp>
        <p:nvCxnSpPr>
          <p:cNvPr id="984" name="Google Shape;984;p88"/>
          <p:cNvCxnSpPr>
            <a:endCxn id="985" idx="3"/>
          </p:cNvCxnSpPr>
          <p:nvPr/>
        </p:nvCxnSpPr>
        <p:spPr>
          <a:xfrm flipH="1" rot="10800000">
            <a:off x="4031693" y="2323969"/>
            <a:ext cx="2839200" cy="1779900"/>
          </a:xfrm>
          <a:prstGeom prst="straightConnector1">
            <a:avLst/>
          </a:prstGeom>
          <a:noFill/>
          <a:ln cap="flat" cmpd="sng" w="9525">
            <a:solidFill>
              <a:srgbClr val="000000"/>
            </a:solidFill>
            <a:prstDash val="solid"/>
            <a:round/>
            <a:headEnd len="sm" w="sm" type="none"/>
            <a:tailEnd len="med" w="med" type="triangle"/>
          </a:ln>
        </p:spPr>
      </p:cxnSp>
      <p:cxnSp>
        <p:nvCxnSpPr>
          <p:cNvPr id="986" name="Google Shape;986;p88"/>
          <p:cNvCxnSpPr/>
          <p:nvPr/>
        </p:nvCxnSpPr>
        <p:spPr>
          <a:xfrm>
            <a:off x="6404970" y="2187445"/>
            <a:ext cx="411300" cy="0"/>
          </a:xfrm>
          <a:prstGeom prst="straightConnector1">
            <a:avLst/>
          </a:prstGeom>
          <a:noFill/>
          <a:ln cap="flat" cmpd="sng" w="9525">
            <a:solidFill>
              <a:srgbClr val="000000"/>
            </a:solidFill>
            <a:prstDash val="solid"/>
            <a:round/>
            <a:headEnd len="sm" w="sm" type="none"/>
            <a:tailEnd len="med" w="med" type="triangle"/>
          </a:ln>
        </p:spPr>
      </p:cxnSp>
      <p:sp>
        <p:nvSpPr>
          <p:cNvPr id="987" name="Google Shape;987;p88"/>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988" name="Google Shape;988;p88"/>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989" name="Google Shape;989;p88"/>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cxnSp>
        <p:nvCxnSpPr>
          <p:cNvPr id="990" name="Google Shape;990;p88"/>
          <p:cNvCxnSpPr>
            <a:endCxn id="980" idx="2"/>
          </p:cNvCxnSpPr>
          <p:nvPr/>
        </p:nvCxnSpPr>
        <p:spPr>
          <a:xfrm flipH="1" rot="10800000">
            <a:off x="5046817" y="2198660"/>
            <a:ext cx="1007400" cy="679200"/>
          </a:xfrm>
          <a:prstGeom prst="straightConnector1">
            <a:avLst/>
          </a:prstGeom>
          <a:noFill/>
          <a:ln cap="flat" cmpd="sng" w="9525">
            <a:solidFill>
              <a:srgbClr val="000000"/>
            </a:solidFill>
            <a:prstDash val="solid"/>
            <a:round/>
            <a:headEnd len="sm" w="sm" type="none"/>
            <a:tailEnd len="med" w="med" type="triangle"/>
          </a:ln>
        </p:spPr>
      </p:cxnSp>
      <p:sp>
        <p:nvSpPr>
          <p:cNvPr id="985" name="Google Shape;985;p88"/>
          <p:cNvSpPr/>
          <p:nvPr/>
        </p:nvSpPr>
        <p:spPr>
          <a:xfrm>
            <a:off x="6819534" y="2009264"/>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a:p>
        </p:txBody>
      </p:sp>
      <p:sp>
        <p:nvSpPr>
          <p:cNvPr id="991" name="Google Shape;991;p88"/>
          <p:cNvSpPr/>
          <p:nvPr/>
        </p:nvSpPr>
        <p:spPr>
          <a:xfrm>
            <a:off x="7596400" y="200554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Noto Sans Symbols"/>
              <a:buNone/>
            </a:pPr>
            <a:r>
              <a:rPr b="0" i="0" lang="en" sz="1400" u="none" cap="none" strike="noStrike">
                <a:solidFill>
                  <a:srgbClr val="000000"/>
                </a:solidFill>
                <a:latin typeface="Noto Sans Symbols"/>
                <a:ea typeface="Noto Sans Symbols"/>
                <a:cs typeface="Noto Sans Symbols"/>
                <a:sym typeface="Noto Sans Symbols"/>
              </a:rPr>
              <a:t>σ</a:t>
            </a:r>
            <a:endParaRPr/>
          </a:p>
        </p:txBody>
      </p:sp>
      <p:cxnSp>
        <p:nvCxnSpPr>
          <p:cNvPr id="992" name="Google Shape;992;p88"/>
          <p:cNvCxnSpPr/>
          <p:nvPr/>
        </p:nvCxnSpPr>
        <p:spPr>
          <a:xfrm>
            <a:off x="7170287" y="2187445"/>
            <a:ext cx="411300" cy="0"/>
          </a:xfrm>
          <a:prstGeom prst="straightConnector1">
            <a:avLst/>
          </a:prstGeom>
          <a:noFill/>
          <a:ln cap="flat" cmpd="sng" w="9525">
            <a:solidFill>
              <a:srgbClr val="000000"/>
            </a:solidFill>
            <a:prstDash val="solid"/>
            <a:round/>
            <a:headEnd len="sm" w="sm" type="none"/>
            <a:tailEnd len="med" w="med" type="triangle"/>
          </a:ln>
        </p:spPr>
      </p:cxnSp>
      <p:cxnSp>
        <p:nvCxnSpPr>
          <p:cNvPr id="993" name="Google Shape;993;p88"/>
          <p:cNvCxnSpPr/>
          <p:nvPr/>
        </p:nvCxnSpPr>
        <p:spPr>
          <a:xfrm>
            <a:off x="7947153" y="2198587"/>
            <a:ext cx="411300" cy="0"/>
          </a:xfrm>
          <a:prstGeom prst="straightConnector1">
            <a:avLst/>
          </a:prstGeom>
          <a:noFill/>
          <a:ln cap="flat" cmpd="sng" w="9525">
            <a:solidFill>
              <a:srgbClr val="000000"/>
            </a:solidFill>
            <a:prstDash val="solid"/>
            <a:round/>
            <a:headEnd len="sm" w="sm" type="none"/>
            <a:tailEnd len="med" w="med" type="triangle"/>
          </a:ln>
        </p:spPr>
      </p:cxnSp>
      <p:sp>
        <p:nvSpPr>
          <p:cNvPr id="994" name="Google Shape;994;p88"/>
          <p:cNvSpPr/>
          <p:nvPr/>
        </p:nvSpPr>
        <p:spPr>
          <a:xfrm>
            <a:off x="4059956" y="1169502"/>
            <a:ext cx="301800" cy="261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95" name="Google Shape;995;p88"/>
          <p:cNvSpPr/>
          <p:nvPr/>
        </p:nvSpPr>
        <p:spPr>
          <a:xfrm>
            <a:off x="3967032" y="1801401"/>
            <a:ext cx="407400" cy="2616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96" name="Google Shape;996;p88"/>
          <p:cNvSpPr/>
          <p:nvPr/>
        </p:nvSpPr>
        <p:spPr>
          <a:xfrm>
            <a:off x="3967032" y="2403357"/>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97" name="Google Shape;997;p88"/>
          <p:cNvSpPr/>
          <p:nvPr/>
        </p:nvSpPr>
        <p:spPr>
          <a:xfrm>
            <a:off x="3975511" y="2970127"/>
            <a:ext cx="4074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98" name="Google Shape;998;p88"/>
          <p:cNvSpPr/>
          <p:nvPr/>
        </p:nvSpPr>
        <p:spPr>
          <a:xfrm>
            <a:off x="3985051" y="3722810"/>
            <a:ext cx="4074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999" name="Google Shape;999;p88"/>
          <p:cNvSpPr/>
          <p:nvPr/>
        </p:nvSpPr>
        <p:spPr>
          <a:xfrm>
            <a:off x="4970305" y="1562927"/>
            <a:ext cx="4074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00" name="Google Shape;1000;p88"/>
          <p:cNvSpPr/>
          <p:nvPr/>
        </p:nvSpPr>
        <p:spPr>
          <a:xfrm>
            <a:off x="4936558" y="2537917"/>
            <a:ext cx="301800" cy="2616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01" name="Google Shape;1001;p88"/>
          <p:cNvSpPr/>
          <p:nvPr/>
        </p:nvSpPr>
        <p:spPr>
          <a:xfrm>
            <a:off x="6317897" y="1932206"/>
            <a:ext cx="301800" cy="2616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02" name="Google Shape;1002;p88"/>
          <p:cNvSpPr/>
          <p:nvPr/>
        </p:nvSpPr>
        <p:spPr>
          <a:xfrm>
            <a:off x="7102272" y="1932206"/>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1</a:t>
            </a:r>
            <a:endParaRPr/>
          </a:p>
        </p:txBody>
      </p:sp>
      <p:sp>
        <p:nvSpPr>
          <p:cNvPr id="1003" name="Google Shape;1003;p88"/>
          <p:cNvSpPr/>
          <p:nvPr/>
        </p:nvSpPr>
        <p:spPr>
          <a:xfrm>
            <a:off x="7875982" y="1932206"/>
            <a:ext cx="458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100"/>
              <a:buFont typeface="Arial"/>
              <a:buNone/>
            </a:pPr>
            <a:r>
              <a:rPr b="0" i="0" lang="en" sz="1100" u="none" cap="none" strike="noStrike">
                <a:solidFill>
                  <a:srgbClr val="00B050"/>
                </a:solidFill>
                <a:latin typeface="Arial"/>
                <a:ea typeface="Arial"/>
                <a:cs typeface="Arial"/>
                <a:sym typeface="Arial"/>
              </a:rPr>
              <a:t>0.73</a:t>
            </a:r>
            <a:endParaRPr/>
          </a:p>
        </p:txBody>
      </p:sp>
      <p:sp>
        <p:nvSpPr>
          <p:cNvPr id="1004" name="Google Shape;1004;p88"/>
          <p:cNvSpPr/>
          <p:nvPr/>
        </p:nvSpPr>
        <p:spPr>
          <a:xfrm>
            <a:off x="7119332" y="224119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1005" name="Google Shape;1005;p88"/>
          <p:cNvSpPr/>
          <p:nvPr/>
        </p:nvSpPr>
        <p:spPr>
          <a:xfrm>
            <a:off x="6367988" y="2170905"/>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1006" name="Google Shape;1006;p88"/>
          <p:cNvSpPr/>
          <p:nvPr/>
        </p:nvSpPr>
        <p:spPr>
          <a:xfrm>
            <a:off x="4020683" y="4076218"/>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1007" name="Google Shape;1007;p88"/>
          <p:cNvSpPr/>
          <p:nvPr/>
        </p:nvSpPr>
        <p:spPr>
          <a:xfrm>
            <a:off x="4020683" y="1542006"/>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1008" name="Google Shape;1008;p88"/>
          <p:cNvSpPr/>
          <p:nvPr/>
        </p:nvSpPr>
        <p:spPr>
          <a:xfrm>
            <a:off x="4991926" y="1873044"/>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1009" name="Google Shape;1009;p88"/>
          <p:cNvSpPr/>
          <p:nvPr/>
        </p:nvSpPr>
        <p:spPr>
          <a:xfrm>
            <a:off x="5045506" y="2839322"/>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b="0" i="0" sz="1100" u="none" cap="none" strike="noStrike">
              <a:solidFill>
                <a:srgbClr val="FF0000"/>
              </a:solidFill>
              <a:latin typeface="Arial"/>
              <a:ea typeface="Arial"/>
              <a:cs typeface="Arial"/>
              <a:sym typeface="Arial"/>
            </a:endParaRPr>
          </a:p>
        </p:txBody>
      </p:sp>
      <p:sp>
        <p:nvSpPr>
          <p:cNvPr id="1010" name="Google Shape;1010;p88"/>
          <p:cNvSpPr/>
          <p:nvPr/>
        </p:nvSpPr>
        <p:spPr>
          <a:xfrm>
            <a:off x="4028254" y="2050801"/>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0,4</a:t>
            </a:r>
            <a:endParaRPr/>
          </a:p>
        </p:txBody>
      </p:sp>
      <p:sp>
        <p:nvSpPr>
          <p:cNvPr id="1011" name="Google Shape;1011;p88"/>
          <p:cNvSpPr/>
          <p:nvPr/>
        </p:nvSpPr>
        <p:spPr>
          <a:xfrm>
            <a:off x="3988705" y="2683001"/>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-0,4</a:t>
            </a:r>
            <a:endParaRPr/>
          </a:p>
        </p:txBody>
      </p:sp>
      <p:sp>
        <p:nvSpPr>
          <p:cNvPr id="1012" name="Google Shape;1012;p88"/>
          <p:cNvSpPr/>
          <p:nvPr/>
        </p:nvSpPr>
        <p:spPr>
          <a:xfrm>
            <a:off x="4008647" y="3281888"/>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-0,6</a:t>
            </a:r>
            <a:endParaRPr/>
          </a:p>
        </p:txBody>
      </p:sp>
      <p:sp>
        <p:nvSpPr>
          <p:cNvPr id="1013" name="Google Shape;1013;p88"/>
          <p:cNvSpPr txBox="1"/>
          <p:nvPr/>
        </p:nvSpPr>
        <p:spPr>
          <a:xfrm>
            <a:off x="8362213" y="18407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a:t>
            </a:r>
            <a:endParaRPr baseline="-25000">
              <a:latin typeface="Ubuntu"/>
              <a:ea typeface="Ubuntu"/>
              <a:cs typeface="Ubuntu"/>
              <a:sym typeface="Ubuntu"/>
            </a:endParaRPr>
          </a:p>
        </p:txBody>
      </p:sp>
      <p:sp>
        <p:nvSpPr>
          <p:cNvPr id="1014" name="Google Shape;1014;p88"/>
          <p:cNvSpPr/>
          <p:nvPr/>
        </p:nvSpPr>
        <p:spPr>
          <a:xfrm>
            <a:off x="7956626" y="2221850"/>
            <a:ext cx="813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lang="en" sz="1200">
                <a:solidFill>
                  <a:srgbClr val="FF0000"/>
                </a:solidFill>
                <a:latin typeface="Ubuntu"/>
                <a:ea typeface="Ubuntu"/>
                <a:cs typeface="Ubuntu"/>
                <a:sym typeface="Ubuntu"/>
              </a:rPr>
              <a:t>dy/dy=</a:t>
            </a:r>
            <a:r>
              <a:rPr i="0" lang="en" sz="1200" u="none" cap="none" strike="noStrike">
                <a:solidFill>
                  <a:srgbClr val="FF0000"/>
                </a:solidFill>
                <a:latin typeface="Ubuntu"/>
                <a:ea typeface="Ubuntu"/>
                <a:cs typeface="Ubuntu"/>
                <a:sym typeface="Ubuntu"/>
              </a:rPr>
              <a:t>1</a:t>
            </a:r>
            <a:endParaRPr sz="1200">
              <a:latin typeface="Ubuntu"/>
              <a:ea typeface="Ubuntu"/>
              <a:cs typeface="Ubuntu"/>
              <a:sym typeface="Ubuntu"/>
            </a:endParaRPr>
          </a:p>
        </p:txBody>
      </p:sp>
      <p:sp>
        <p:nvSpPr>
          <p:cNvPr id="1015" name="Google Shape;1015;p8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backpropagation in a perceptron</a:t>
            </a:r>
            <a:endParaRPr/>
          </a:p>
          <a:p>
            <a:pPr indent="0" lvl="0" marL="0" rtl="0" algn="l">
              <a:spcBef>
                <a:spcPts val="0"/>
              </a:spcBef>
              <a:spcAft>
                <a:spcPts val="0"/>
              </a:spcAft>
              <a:buNone/>
            </a:pPr>
            <a:r>
              <a:t/>
            </a:r>
            <a:endParaRPr/>
          </a:p>
        </p:txBody>
      </p:sp>
      <p:sp>
        <p:nvSpPr>
          <p:cNvPr id="1016" name="Google Shape;1016;p88"/>
          <p:cNvSpPr txBox="1"/>
          <p:nvPr/>
        </p:nvSpPr>
        <p:spPr>
          <a:xfrm>
            <a:off x="35300" y="4841525"/>
            <a:ext cx="8262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extracted from </a:t>
            </a:r>
            <a:r>
              <a:rPr lang="en" sz="1000" u="sng">
                <a:solidFill>
                  <a:schemeClr val="hlink"/>
                </a:solidFill>
                <a:latin typeface="Ubuntu"/>
                <a:ea typeface="Ubuntu"/>
                <a:cs typeface="Ubuntu"/>
                <a:sym typeface="Ubuntu"/>
                <a:hlinkClick r:id="rId10"/>
              </a:rPr>
              <a:t>Andrej Karpathy’s notes </a:t>
            </a:r>
            <a:r>
              <a:rPr lang="en" sz="1000">
                <a:latin typeface="Ubuntu"/>
                <a:ea typeface="Ubuntu"/>
                <a:cs typeface="Ubuntu"/>
                <a:sym typeface="Ubuntu"/>
              </a:rPr>
              <a:t>for CS231n from Stanford University.</a:t>
            </a:r>
            <a:endParaRPr sz="1000">
              <a:latin typeface="Ubuntu"/>
              <a:ea typeface="Ubuntu"/>
              <a:cs typeface="Ubuntu"/>
              <a:sym typeface="Ubuntu"/>
            </a:endParaRPr>
          </a:p>
        </p:txBody>
      </p:sp>
      <p:sp>
        <p:nvSpPr>
          <p:cNvPr id="1017" name="Google Shape;1017;p88"/>
          <p:cNvSpPr txBox="1"/>
          <p:nvPr>
            <p:ph idx="4294967295" type="body"/>
          </p:nvPr>
        </p:nvSpPr>
        <p:spPr>
          <a:xfrm>
            <a:off x="149575" y="847675"/>
            <a:ext cx="3148800" cy="3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Normally, we will be interested only on the weights (w</a:t>
            </a:r>
            <a:r>
              <a:rPr baseline="-25000" lang="en">
                <a:solidFill>
                  <a:srgbClr val="000000"/>
                </a:solidFill>
              </a:rPr>
              <a:t>i</a:t>
            </a:r>
            <a:r>
              <a:rPr lang="en">
                <a:solidFill>
                  <a:srgbClr val="000000"/>
                </a:solidFill>
              </a:rPr>
              <a:t>) and biases (b), not the inputs (x</a:t>
            </a:r>
            <a:r>
              <a:rPr baseline="-25000" lang="en">
                <a:solidFill>
                  <a:srgbClr val="000000"/>
                </a:solidFill>
              </a:rPr>
              <a:t>i</a:t>
            </a:r>
            <a:r>
              <a:rPr lang="en">
                <a:solidFill>
                  <a:srgbClr val="000000"/>
                </a:solidFill>
              </a:rPr>
              <a:t>). The weights are the parameters to learn in our models.</a:t>
            </a:r>
            <a:endParaRPr>
              <a:solidFill>
                <a:srgbClr val="000000"/>
              </a:solidFill>
            </a:endParaRPr>
          </a:p>
        </p:txBody>
      </p:sp>
      <p:sp>
        <p:nvSpPr>
          <p:cNvPr id="1018" name="Google Shape;1018;p88"/>
          <p:cNvSpPr/>
          <p:nvPr/>
        </p:nvSpPr>
        <p:spPr>
          <a:xfrm flipH="1">
            <a:off x="5937375" y="3929350"/>
            <a:ext cx="21081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
        <p:nvSpPr>
          <p:cNvPr id="1019" name="Google Shape;1019;p88"/>
          <p:cNvSpPr txBox="1"/>
          <p:nvPr/>
        </p:nvSpPr>
        <p:spPr>
          <a:xfrm>
            <a:off x="3295375" y="1410800"/>
            <a:ext cx="8130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dy/dw</a:t>
            </a:r>
            <a:r>
              <a:rPr baseline="-25000" lang="en">
                <a:solidFill>
                  <a:srgbClr val="CC0000"/>
                </a:solidFill>
                <a:latin typeface="Ubuntu"/>
                <a:ea typeface="Ubuntu"/>
                <a:cs typeface="Ubuntu"/>
                <a:sym typeface="Ubuntu"/>
              </a:rPr>
              <a:t>1</a:t>
            </a:r>
            <a:endParaRPr baseline="-25000">
              <a:solidFill>
                <a:srgbClr val="CC0000"/>
              </a:solidFill>
              <a:latin typeface="Ubuntu"/>
              <a:ea typeface="Ubuntu"/>
              <a:cs typeface="Ubuntu"/>
              <a:sym typeface="Ubuntu"/>
            </a:endParaRPr>
          </a:p>
        </p:txBody>
      </p:sp>
      <p:sp>
        <p:nvSpPr>
          <p:cNvPr id="1020" name="Google Shape;1020;p88"/>
          <p:cNvSpPr txBox="1"/>
          <p:nvPr/>
        </p:nvSpPr>
        <p:spPr>
          <a:xfrm>
            <a:off x="3395575" y="2020400"/>
            <a:ext cx="7128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dy/dx</a:t>
            </a:r>
            <a:r>
              <a:rPr baseline="-25000" lang="en">
                <a:solidFill>
                  <a:srgbClr val="CC0000"/>
                </a:solidFill>
                <a:latin typeface="Ubuntu"/>
                <a:ea typeface="Ubuntu"/>
                <a:cs typeface="Ubuntu"/>
                <a:sym typeface="Ubuntu"/>
              </a:rPr>
              <a:t>1</a:t>
            </a:r>
            <a:endParaRPr baseline="-25000">
              <a:solidFill>
                <a:srgbClr val="CC0000"/>
              </a:solidFill>
              <a:latin typeface="Ubuntu"/>
              <a:ea typeface="Ubuntu"/>
              <a:cs typeface="Ubuntu"/>
              <a:sym typeface="Ubuntu"/>
            </a:endParaRPr>
          </a:p>
        </p:txBody>
      </p:sp>
      <p:sp>
        <p:nvSpPr>
          <p:cNvPr id="1021" name="Google Shape;1021;p88"/>
          <p:cNvSpPr txBox="1"/>
          <p:nvPr/>
        </p:nvSpPr>
        <p:spPr>
          <a:xfrm>
            <a:off x="3295375" y="2641000"/>
            <a:ext cx="8130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dy/dw</a:t>
            </a:r>
            <a:r>
              <a:rPr baseline="-25000" lang="en">
                <a:solidFill>
                  <a:srgbClr val="CC0000"/>
                </a:solidFill>
                <a:latin typeface="Ubuntu"/>
                <a:ea typeface="Ubuntu"/>
                <a:cs typeface="Ubuntu"/>
                <a:sym typeface="Ubuntu"/>
              </a:rPr>
              <a:t>2</a:t>
            </a:r>
            <a:endParaRPr baseline="-25000">
              <a:solidFill>
                <a:srgbClr val="CC0000"/>
              </a:solidFill>
              <a:latin typeface="Ubuntu"/>
              <a:ea typeface="Ubuntu"/>
              <a:cs typeface="Ubuntu"/>
              <a:sym typeface="Ubuntu"/>
            </a:endParaRPr>
          </a:p>
        </p:txBody>
      </p:sp>
      <p:sp>
        <p:nvSpPr>
          <p:cNvPr id="1022" name="Google Shape;1022;p88"/>
          <p:cNvSpPr txBox="1"/>
          <p:nvPr/>
        </p:nvSpPr>
        <p:spPr>
          <a:xfrm>
            <a:off x="3395575" y="3282425"/>
            <a:ext cx="7128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dy/dx</a:t>
            </a:r>
            <a:r>
              <a:rPr baseline="-25000" lang="en">
                <a:solidFill>
                  <a:srgbClr val="CC0000"/>
                </a:solidFill>
                <a:latin typeface="Ubuntu"/>
                <a:ea typeface="Ubuntu"/>
                <a:cs typeface="Ubuntu"/>
                <a:sym typeface="Ubuntu"/>
              </a:rPr>
              <a:t>2</a:t>
            </a:r>
            <a:endParaRPr baseline="-25000">
              <a:solidFill>
                <a:srgbClr val="CC0000"/>
              </a:solidFill>
              <a:latin typeface="Ubuntu"/>
              <a:ea typeface="Ubuntu"/>
              <a:cs typeface="Ubuntu"/>
              <a:sym typeface="Ubuntu"/>
            </a:endParaRPr>
          </a:p>
        </p:txBody>
      </p:sp>
      <p:sp>
        <p:nvSpPr>
          <p:cNvPr id="1023" name="Google Shape;1023;p88"/>
          <p:cNvSpPr txBox="1"/>
          <p:nvPr/>
        </p:nvSpPr>
        <p:spPr>
          <a:xfrm>
            <a:off x="3450775" y="4145838"/>
            <a:ext cx="65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dy/db</a:t>
            </a:r>
            <a:endParaRPr baseline="-25000">
              <a:solidFill>
                <a:srgbClr val="CC0000"/>
              </a:solidFill>
              <a:latin typeface="Ubuntu"/>
              <a:ea typeface="Ubuntu"/>
              <a:cs typeface="Ubuntu"/>
              <a:sym typeface="Ubuntu"/>
            </a:endParaRPr>
          </a:p>
        </p:txBody>
      </p:sp>
      <p:sp>
        <p:nvSpPr>
          <p:cNvPr id="1024" name="Google Shape;1024;p88"/>
          <p:cNvSpPr/>
          <p:nvPr/>
        </p:nvSpPr>
        <p:spPr>
          <a:xfrm>
            <a:off x="3345475" y="3881850"/>
            <a:ext cx="712800" cy="679200"/>
          </a:xfrm>
          <a:prstGeom prst="roundRect">
            <a:avLst>
              <a:gd fmla="val 16667" name="adj"/>
            </a:avLst>
          </a:prstGeom>
          <a:noFill/>
          <a:ln cap="flat" cmpd="sng" w="28575">
            <a:solidFill>
              <a:srgbClr val="ED6A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8"/>
          <p:cNvSpPr/>
          <p:nvPr/>
        </p:nvSpPr>
        <p:spPr>
          <a:xfrm>
            <a:off x="3345475" y="2349538"/>
            <a:ext cx="712800" cy="679200"/>
          </a:xfrm>
          <a:prstGeom prst="roundRect">
            <a:avLst>
              <a:gd fmla="val 16667" name="adj"/>
            </a:avLst>
          </a:prstGeom>
          <a:noFill/>
          <a:ln cap="flat" cmpd="sng" w="28575">
            <a:solidFill>
              <a:srgbClr val="ED6A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8"/>
          <p:cNvSpPr/>
          <p:nvPr/>
        </p:nvSpPr>
        <p:spPr>
          <a:xfrm>
            <a:off x="3345475" y="1148413"/>
            <a:ext cx="712800" cy="679200"/>
          </a:xfrm>
          <a:prstGeom prst="roundRect">
            <a:avLst>
              <a:gd fmla="val 16667" name="adj"/>
            </a:avLst>
          </a:prstGeom>
          <a:noFill/>
          <a:ln cap="flat" cmpd="sng" w="28575">
            <a:solidFill>
              <a:srgbClr val="ED6A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89"/>
          <p:cNvSpPr txBox="1"/>
          <p:nvPr>
            <p:ph type="title"/>
          </p:nvPr>
        </p:nvSpPr>
        <p:spPr>
          <a:xfrm>
            <a:off x="-19175" y="0"/>
            <a:ext cx="859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a:t>
            </a:r>
            <a:r>
              <a:rPr lang="en"/>
              <a:t>Gradients </a:t>
            </a:r>
            <a:r>
              <a:rPr lang="en"/>
              <a:t>weights for</a:t>
            </a:r>
            <a:r>
              <a:rPr lang="en"/>
              <a:t> MAX &amp; SPLIT</a:t>
            </a:r>
            <a:endParaRPr/>
          </a:p>
        </p:txBody>
      </p:sp>
      <p:grpSp>
        <p:nvGrpSpPr>
          <p:cNvPr id="1032" name="Google Shape;1032;p89"/>
          <p:cNvGrpSpPr/>
          <p:nvPr/>
        </p:nvGrpSpPr>
        <p:grpSpPr>
          <a:xfrm>
            <a:off x="3145024" y="1527994"/>
            <a:ext cx="1777110" cy="1173094"/>
            <a:chOff x="408507" y="2340895"/>
            <a:chExt cx="1777110" cy="1173094"/>
          </a:xfrm>
        </p:grpSpPr>
        <p:grpSp>
          <p:nvGrpSpPr>
            <p:cNvPr id="1033" name="Google Shape;1033;p89"/>
            <p:cNvGrpSpPr/>
            <p:nvPr/>
          </p:nvGrpSpPr>
          <p:grpSpPr>
            <a:xfrm>
              <a:off x="408507" y="2400850"/>
              <a:ext cx="1777110" cy="1113139"/>
              <a:chOff x="4386575" y="1199262"/>
              <a:chExt cx="1777110" cy="1113139"/>
            </a:xfrm>
          </p:grpSpPr>
          <p:sp>
            <p:nvSpPr>
              <p:cNvPr id="1034" name="Google Shape;1034;p89"/>
              <p:cNvSpPr/>
              <p:nvPr/>
            </p:nvSpPr>
            <p:spPr>
              <a:xfrm>
                <a:off x="54016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35" name="Google Shape;1035;p89"/>
              <p:cNvCxnSpPr/>
              <p:nvPr/>
            </p:nvCxnSpPr>
            <p:spPr>
              <a:xfrm>
                <a:off x="47494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1036" name="Google Shape;1036;p89"/>
              <p:cNvCxnSpPr/>
              <p:nvPr/>
            </p:nvCxnSpPr>
            <p:spPr>
              <a:xfrm flipH="1" rot="10800000">
                <a:off x="4749473" y="1854834"/>
                <a:ext cx="657600" cy="233400"/>
              </a:xfrm>
              <a:prstGeom prst="straightConnector1">
                <a:avLst/>
              </a:prstGeom>
              <a:noFill/>
              <a:ln cap="flat" cmpd="sng" w="9525">
                <a:solidFill>
                  <a:srgbClr val="000000"/>
                </a:solidFill>
                <a:prstDash val="solid"/>
                <a:round/>
                <a:headEnd len="sm" w="sm" type="none"/>
                <a:tailEnd len="med" w="med" type="triangle"/>
              </a:ln>
            </p:spPr>
          </p:cxnSp>
          <p:sp>
            <p:nvSpPr>
              <p:cNvPr id="1037" name="Google Shape;1037;p89"/>
              <p:cNvSpPr/>
              <p:nvPr/>
            </p:nvSpPr>
            <p:spPr>
              <a:xfrm>
                <a:off x="4398720" y="1199262"/>
                <a:ext cx="336000" cy="307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38" name="Google Shape;1038;p89"/>
              <p:cNvSpPr/>
              <p:nvPr/>
            </p:nvSpPr>
            <p:spPr>
              <a:xfrm>
                <a:off x="4386575" y="1960036"/>
                <a:ext cx="338400" cy="307800"/>
              </a:xfrm>
              <a:prstGeom prst="rect">
                <a:avLst/>
              </a:prstGeom>
              <a:blipFill rotWithShape="1">
                <a:blip r:embed="rId4">
                  <a:alphaModFix/>
                </a:blip>
                <a:stretch>
                  <a:fillRect b="-399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39" name="Google Shape;1039;p89"/>
              <p:cNvSpPr/>
              <p:nvPr/>
            </p:nvSpPr>
            <p:spPr>
              <a:xfrm>
                <a:off x="4674136" y="1510571"/>
                <a:ext cx="426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1040" name="Google Shape;1040;p89"/>
              <p:cNvSpPr/>
              <p:nvPr/>
            </p:nvSpPr>
            <p:spPr>
              <a:xfrm>
                <a:off x="5677726" y="1873044"/>
                <a:ext cx="380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0,2</a:t>
                </a:r>
                <a:endParaRPr/>
              </a:p>
            </p:txBody>
          </p:sp>
          <p:sp>
            <p:nvSpPr>
              <p:cNvPr id="1041" name="Google Shape;1041;p89"/>
              <p:cNvSpPr/>
              <p:nvPr/>
            </p:nvSpPr>
            <p:spPr>
              <a:xfrm>
                <a:off x="4714054" y="2050801"/>
                <a:ext cx="2631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0" i="0" lang="en" sz="1100" u="none" cap="none" strike="noStrike">
                    <a:solidFill>
                      <a:srgbClr val="FF0000"/>
                    </a:solidFill>
                    <a:latin typeface="Arial"/>
                    <a:ea typeface="Arial"/>
                    <a:cs typeface="Arial"/>
                    <a:sym typeface="Arial"/>
                  </a:rPr>
                  <a:t>0</a:t>
                </a:r>
                <a:endParaRPr/>
              </a:p>
            </p:txBody>
          </p:sp>
          <p:cxnSp>
            <p:nvCxnSpPr>
              <p:cNvPr id="1042" name="Google Shape;1042;p89"/>
              <p:cNvCxnSpPr/>
              <p:nvPr/>
            </p:nvCxnSpPr>
            <p:spPr>
              <a:xfrm>
                <a:off x="5752385" y="1781739"/>
                <a:ext cx="411300" cy="0"/>
              </a:xfrm>
              <a:prstGeom prst="straightConnector1">
                <a:avLst/>
              </a:prstGeom>
              <a:noFill/>
              <a:ln cap="flat" cmpd="sng" w="9525">
                <a:solidFill>
                  <a:srgbClr val="000000"/>
                </a:solidFill>
                <a:prstDash val="solid"/>
                <a:round/>
                <a:headEnd len="sm" w="sm" type="none"/>
                <a:tailEnd len="med" w="med" type="triangle"/>
              </a:ln>
            </p:spPr>
          </p:cxnSp>
          <p:sp>
            <p:nvSpPr>
              <p:cNvPr id="1043" name="Google Shape;1043;p89"/>
              <p:cNvSpPr txBox="1"/>
              <p:nvPr/>
            </p:nvSpPr>
            <p:spPr>
              <a:xfrm>
                <a:off x="5348844" y="1636610"/>
                <a:ext cx="4509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max</a:t>
                </a:r>
                <a:endParaRPr b="0" i="0" sz="1100" u="none" cap="none" strike="noStrike">
                  <a:solidFill>
                    <a:srgbClr val="000000"/>
                  </a:solidFill>
                  <a:latin typeface="Arial"/>
                  <a:ea typeface="Arial"/>
                  <a:cs typeface="Arial"/>
                  <a:sym typeface="Arial"/>
                </a:endParaRPr>
              </a:p>
            </p:txBody>
          </p:sp>
        </p:grpSp>
        <p:sp>
          <p:nvSpPr>
            <p:cNvPr id="1044" name="Google Shape;1044;p89"/>
            <p:cNvSpPr/>
            <p:nvPr/>
          </p:nvSpPr>
          <p:spPr>
            <a:xfrm>
              <a:off x="697514" y="2340895"/>
              <a:ext cx="301800" cy="2616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45" name="Google Shape;1045;p89"/>
            <p:cNvSpPr/>
            <p:nvPr/>
          </p:nvSpPr>
          <p:spPr>
            <a:xfrm>
              <a:off x="675846" y="2997375"/>
              <a:ext cx="301800" cy="261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046" name="Google Shape;1046;p89"/>
            <p:cNvSpPr/>
            <p:nvPr/>
          </p:nvSpPr>
          <p:spPr>
            <a:xfrm>
              <a:off x="1708052" y="2660837"/>
              <a:ext cx="301800" cy="2616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grpSp>
      <p:sp>
        <p:nvSpPr>
          <p:cNvPr id="1047" name="Google Shape;1047;p89"/>
          <p:cNvSpPr txBox="1"/>
          <p:nvPr/>
        </p:nvSpPr>
        <p:spPr>
          <a:xfrm>
            <a:off x="261050" y="748400"/>
            <a:ext cx="85302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Ubuntu"/>
                <a:ea typeface="Ubuntu"/>
                <a:cs typeface="Ubuntu"/>
                <a:sym typeface="Ubuntu"/>
              </a:rPr>
              <a:t>Max: </a:t>
            </a:r>
            <a:r>
              <a:rPr lang="en" sz="2000">
                <a:latin typeface="Ubuntu"/>
                <a:ea typeface="Ubuntu"/>
                <a:cs typeface="Ubuntu"/>
                <a:sym typeface="Ubuntu"/>
              </a:rPr>
              <a:t>Routes the gradient only to the higher input branch (not sensitive to the lower branches).</a:t>
            </a:r>
            <a:endParaRPr sz="2000">
              <a:latin typeface="Ubuntu"/>
              <a:ea typeface="Ubuntu"/>
              <a:cs typeface="Ubuntu"/>
              <a:sym typeface="Ubuntu"/>
            </a:endParaRPr>
          </a:p>
        </p:txBody>
      </p:sp>
      <p:sp>
        <p:nvSpPr>
          <p:cNvPr id="1048" name="Google Shape;1048;p89"/>
          <p:cNvSpPr txBox="1"/>
          <p:nvPr/>
        </p:nvSpPr>
        <p:spPr>
          <a:xfrm>
            <a:off x="197550" y="2724400"/>
            <a:ext cx="87561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Ubuntu"/>
                <a:ea typeface="Ubuntu"/>
                <a:cs typeface="Ubuntu"/>
                <a:sym typeface="Ubuntu"/>
              </a:rPr>
              <a:t>Split</a:t>
            </a:r>
            <a:r>
              <a:rPr b="1" lang="en" sz="2000">
                <a:latin typeface="Ubuntu"/>
                <a:ea typeface="Ubuntu"/>
                <a:cs typeface="Ubuntu"/>
                <a:sym typeface="Ubuntu"/>
              </a:rPr>
              <a:t>: </a:t>
            </a:r>
            <a:r>
              <a:rPr lang="en" sz="2000">
                <a:latin typeface="Ubuntu"/>
                <a:ea typeface="Ubuntu"/>
                <a:cs typeface="Ubuntu"/>
                <a:sym typeface="Ubuntu"/>
              </a:rPr>
              <a:t>Branches that split in the forward pass and merge in the backward pass, add gradients</a:t>
            </a:r>
            <a:endParaRPr sz="2000">
              <a:latin typeface="Ubuntu"/>
              <a:ea typeface="Ubuntu"/>
              <a:cs typeface="Ubuntu"/>
              <a:sym typeface="Ubuntu"/>
            </a:endParaRPr>
          </a:p>
        </p:txBody>
      </p:sp>
      <p:grpSp>
        <p:nvGrpSpPr>
          <p:cNvPr id="1049" name="Google Shape;1049;p89"/>
          <p:cNvGrpSpPr/>
          <p:nvPr/>
        </p:nvGrpSpPr>
        <p:grpSpPr>
          <a:xfrm>
            <a:off x="3325308" y="3546221"/>
            <a:ext cx="1902748" cy="1160420"/>
            <a:chOff x="5453190" y="696625"/>
            <a:chExt cx="1902748" cy="1160420"/>
          </a:xfrm>
        </p:grpSpPr>
        <p:sp>
          <p:nvSpPr>
            <p:cNvPr id="1050" name="Google Shape;1050;p89"/>
            <p:cNvSpPr/>
            <p:nvPr/>
          </p:nvSpPr>
          <p:spPr>
            <a:xfrm>
              <a:off x="5808264" y="1080150"/>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51" name="Google Shape;1051;p89"/>
            <p:cNvCxnSpPr>
              <a:endCxn id="1052" idx="2"/>
            </p:cNvCxnSpPr>
            <p:nvPr/>
          </p:nvCxnSpPr>
          <p:spPr>
            <a:xfrm flipH="1" rot="10800000">
              <a:off x="6142732" y="880975"/>
              <a:ext cx="546900" cy="275400"/>
            </a:xfrm>
            <a:prstGeom prst="straightConnector1">
              <a:avLst/>
            </a:prstGeom>
            <a:noFill/>
            <a:ln cap="flat" cmpd="sng" w="9525">
              <a:solidFill>
                <a:srgbClr val="00B050"/>
              </a:solidFill>
              <a:prstDash val="solid"/>
              <a:round/>
              <a:headEnd len="sm" w="sm" type="none"/>
              <a:tailEnd len="med" w="med" type="triangle"/>
            </a:ln>
          </p:spPr>
        </p:cxnSp>
        <p:cxnSp>
          <p:nvCxnSpPr>
            <p:cNvPr id="1053" name="Google Shape;1053;p89"/>
            <p:cNvCxnSpPr>
              <a:stCxn id="1050" idx="5"/>
              <a:endCxn id="1054" idx="2"/>
            </p:cNvCxnSpPr>
            <p:nvPr/>
          </p:nvCxnSpPr>
          <p:spPr>
            <a:xfrm>
              <a:off x="6107605" y="1394855"/>
              <a:ext cx="569400" cy="277800"/>
            </a:xfrm>
            <a:prstGeom prst="straightConnector1">
              <a:avLst/>
            </a:prstGeom>
            <a:noFill/>
            <a:ln cap="flat" cmpd="sng" w="9525">
              <a:solidFill>
                <a:srgbClr val="00B050"/>
              </a:solidFill>
              <a:prstDash val="solid"/>
              <a:round/>
              <a:headEnd len="sm" w="sm" type="none"/>
              <a:tailEnd len="med" w="med" type="triangle"/>
            </a:ln>
          </p:spPr>
        </p:cxnSp>
        <p:sp>
          <p:nvSpPr>
            <p:cNvPr id="1054" name="Google Shape;1054;p89"/>
            <p:cNvSpPr/>
            <p:nvPr/>
          </p:nvSpPr>
          <p:spPr>
            <a:xfrm>
              <a:off x="6677004" y="1488345"/>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2" name="Google Shape;1052;p89"/>
            <p:cNvSpPr/>
            <p:nvPr/>
          </p:nvSpPr>
          <p:spPr>
            <a:xfrm>
              <a:off x="6689632" y="696625"/>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55" name="Google Shape;1055;p89"/>
            <p:cNvCxnSpPr>
              <a:stCxn id="1052" idx="3"/>
              <a:endCxn id="1050" idx="6"/>
            </p:cNvCxnSpPr>
            <p:nvPr/>
          </p:nvCxnSpPr>
          <p:spPr>
            <a:xfrm flipH="1">
              <a:off x="6158991" y="1011330"/>
              <a:ext cx="582000" cy="253200"/>
            </a:xfrm>
            <a:prstGeom prst="straightConnector1">
              <a:avLst/>
            </a:prstGeom>
            <a:noFill/>
            <a:ln cap="flat" cmpd="sng" w="9525">
              <a:solidFill>
                <a:srgbClr val="FF0000"/>
              </a:solidFill>
              <a:prstDash val="solid"/>
              <a:round/>
              <a:headEnd len="sm" w="sm" type="none"/>
              <a:tailEnd len="med" w="med" type="triangle"/>
            </a:ln>
          </p:spPr>
        </p:cxnSp>
        <p:cxnSp>
          <p:nvCxnSpPr>
            <p:cNvPr id="1056" name="Google Shape;1056;p89"/>
            <p:cNvCxnSpPr>
              <a:stCxn id="1054" idx="1"/>
              <a:endCxn id="1050" idx="6"/>
            </p:cNvCxnSpPr>
            <p:nvPr/>
          </p:nvCxnSpPr>
          <p:spPr>
            <a:xfrm rot="10800000">
              <a:off x="6158963" y="1264540"/>
              <a:ext cx="569400" cy="277800"/>
            </a:xfrm>
            <a:prstGeom prst="straightConnector1">
              <a:avLst/>
            </a:prstGeom>
            <a:noFill/>
            <a:ln cap="flat" cmpd="sng" w="9525">
              <a:solidFill>
                <a:srgbClr val="FF0000"/>
              </a:solidFill>
              <a:prstDash val="solid"/>
              <a:round/>
              <a:headEnd len="sm" w="sm" type="none"/>
              <a:tailEnd len="med" w="med" type="triangle"/>
            </a:ln>
          </p:spPr>
        </p:cxnSp>
        <p:sp>
          <p:nvSpPr>
            <p:cNvPr id="1057" name="Google Shape;1057;p89"/>
            <p:cNvSpPr txBox="1"/>
            <p:nvPr/>
          </p:nvSpPr>
          <p:spPr>
            <a:xfrm>
              <a:off x="6247896" y="1132330"/>
              <a:ext cx="288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a:p>
          </p:txBody>
        </p:sp>
        <p:cxnSp>
          <p:nvCxnSpPr>
            <p:cNvPr id="1058" name="Google Shape;1058;p89"/>
            <p:cNvCxnSpPr/>
            <p:nvPr/>
          </p:nvCxnSpPr>
          <p:spPr>
            <a:xfrm>
              <a:off x="5507488" y="1188263"/>
              <a:ext cx="300900" cy="8700"/>
            </a:xfrm>
            <a:prstGeom prst="straightConnector1">
              <a:avLst/>
            </a:prstGeom>
            <a:noFill/>
            <a:ln cap="flat" cmpd="sng" w="9525">
              <a:solidFill>
                <a:srgbClr val="00B050"/>
              </a:solidFill>
              <a:prstDash val="solid"/>
              <a:round/>
              <a:headEnd len="sm" w="sm" type="none"/>
              <a:tailEnd len="med" w="med" type="triangle"/>
            </a:ln>
          </p:spPr>
        </p:cxnSp>
        <p:cxnSp>
          <p:nvCxnSpPr>
            <p:cNvPr id="1059" name="Google Shape;1059;p89"/>
            <p:cNvCxnSpPr/>
            <p:nvPr/>
          </p:nvCxnSpPr>
          <p:spPr>
            <a:xfrm rot="10800000">
              <a:off x="5453190" y="1320752"/>
              <a:ext cx="352800" cy="4200"/>
            </a:xfrm>
            <a:prstGeom prst="straightConnector1">
              <a:avLst/>
            </a:prstGeom>
            <a:noFill/>
            <a:ln cap="flat" cmpd="sng" w="9525">
              <a:solidFill>
                <a:srgbClr val="FF0000"/>
              </a:solidFill>
              <a:prstDash val="solid"/>
              <a:round/>
              <a:headEnd len="sm" w="sm" type="none"/>
              <a:tailEnd len="med" w="med" type="triangle"/>
            </a:ln>
          </p:spPr>
        </p:cxnSp>
        <p:cxnSp>
          <p:nvCxnSpPr>
            <p:cNvPr id="1060" name="Google Shape;1060;p89"/>
            <p:cNvCxnSpPr/>
            <p:nvPr/>
          </p:nvCxnSpPr>
          <p:spPr>
            <a:xfrm>
              <a:off x="7055038" y="839546"/>
              <a:ext cx="300900" cy="8700"/>
            </a:xfrm>
            <a:prstGeom prst="straightConnector1">
              <a:avLst/>
            </a:prstGeom>
            <a:noFill/>
            <a:ln cap="flat" cmpd="sng" w="9525">
              <a:solidFill>
                <a:srgbClr val="00B050"/>
              </a:solidFill>
              <a:prstDash val="solid"/>
              <a:round/>
              <a:headEnd len="sm" w="sm" type="none"/>
              <a:tailEnd len="med" w="med" type="triangle"/>
            </a:ln>
          </p:spPr>
        </p:cxnSp>
        <p:cxnSp>
          <p:nvCxnSpPr>
            <p:cNvPr id="1061" name="Google Shape;1061;p89"/>
            <p:cNvCxnSpPr/>
            <p:nvPr/>
          </p:nvCxnSpPr>
          <p:spPr>
            <a:xfrm rot="10800000">
              <a:off x="7000740" y="972035"/>
              <a:ext cx="352800" cy="4200"/>
            </a:xfrm>
            <a:prstGeom prst="straightConnector1">
              <a:avLst/>
            </a:prstGeom>
            <a:noFill/>
            <a:ln cap="flat" cmpd="sng" w="9525">
              <a:solidFill>
                <a:srgbClr val="FF0000"/>
              </a:solidFill>
              <a:prstDash val="solid"/>
              <a:round/>
              <a:headEnd len="sm" w="sm" type="none"/>
              <a:tailEnd len="med" w="med" type="triangle"/>
            </a:ln>
          </p:spPr>
        </p:cxnSp>
        <p:cxnSp>
          <p:nvCxnSpPr>
            <p:cNvPr id="1062" name="Google Shape;1062;p89"/>
            <p:cNvCxnSpPr/>
            <p:nvPr/>
          </p:nvCxnSpPr>
          <p:spPr>
            <a:xfrm>
              <a:off x="7055038" y="1616687"/>
              <a:ext cx="300900" cy="8700"/>
            </a:xfrm>
            <a:prstGeom prst="straightConnector1">
              <a:avLst/>
            </a:prstGeom>
            <a:noFill/>
            <a:ln cap="flat" cmpd="sng" w="9525">
              <a:solidFill>
                <a:srgbClr val="00B050"/>
              </a:solidFill>
              <a:prstDash val="solid"/>
              <a:round/>
              <a:headEnd len="sm" w="sm" type="none"/>
              <a:tailEnd len="med" w="med" type="triangle"/>
            </a:ln>
          </p:spPr>
        </p:cxnSp>
        <p:cxnSp>
          <p:nvCxnSpPr>
            <p:cNvPr id="1063" name="Google Shape;1063;p89"/>
            <p:cNvCxnSpPr/>
            <p:nvPr/>
          </p:nvCxnSpPr>
          <p:spPr>
            <a:xfrm rot="10800000">
              <a:off x="7000740" y="1749176"/>
              <a:ext cx="352800" cy="4200"/>
            </a:xfrm>
            <a:prstGeom prst="straightConnector1">
              <a:avLst/>
            </a:prstGeom>
            <a:noFill/>
            <a:ln cap="flat" cmpd="sng" w="9525">
              <a:solidFill>
                <a:srgbClr val="FF0000"/>
              </a:solidFill>
              <a:prstDash val="solid"/>
              <a:round/>
              <a:headEnd len="sm" w="sm" type="none"/>
              <a:tailEnd len="med" w="med" type="triangl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6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lecture</a:t>
            </a:r>
            <a:endParaRPr>
              <a:solidFill>
                <a:srgbClr val="2980B9"/>
              </a:solidFill>
            </a:endParaRPr>
          </a:p>
        </p:txBody>
      </p:sp>
      <p:pic>
        <p:nvPicPr>
          <p:cNvPr descr="https://telecombcn-dl.github.io/2017-dlsl/&#10;&#10;Deep Learning for Speech and Language&#10;&#10;Winter Seminar UPC TelecomBCN (January 24-31, 2017)&#10;&#10;The aim of this course is to train students in methods of deep learning for speech and language. Recurrent Neural Networks (RNN) will be presented and analyzed in detail to understand the potential of these state of the art tools for time series processing. Engineering tips and scalability issues will be addressed to solve tasks such as machine translation, speech recognition, speech synthesis or question answering. Hands-on sessions will provide development skills so that attendees can become competent in contemporary data analytic tools." id="288" name="Google Shape;288;p63" title="D1L5 Backpropagation (by Elisa Sayrol)">
            <a:hlinkClick r:id="rId3"/>
          </p:cNvPr>
          <p:cNvPicPr preferRelativeResize="0"/>
          <p:nvPr/>
        </p:nvPicPr>
        <p:blipFill>
          <a:blip r:embed="rId4">
            <a:alphaModFix/>
          </a:blip>
          <a:stretch>
            <a:fillRect/>
          </a:stretch>
        </p:blipFill>
        <p:spPr>
          <a:xfrm>
            <a:off x="1213100" y="572700"/>
            <a:ext cx="6094400" cy="4570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90"/>
          <p:cNvSpPr txBox="1"/>
          <p:nvPr>
            <p:ph type="title"/>
          </p:nvPr>
        </p:nvSpPr>
        <p:spPr>
          <a:xfrm>
            <a:off x="0" y="0"/>
            <a:ext cx="859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a:t>
            </a:r>
            <a:r>
              <a:rPr lang="en"/>
              <a:t>Gradient </a:t>
            </a:r>
            <a:r>
              <a:rPr lang="en"/>
              <a:t>weights for</a:t>
            </a:r>
            <a:r>
              <a:rPr lang="en"/>
              <a:t> ReLU</a:t>
            </a:r>
            <a:endParaRPr/>
          </a:p>
        </p:txBody>
      </p:sp>
      <p:pic>
        <p:nvPicPr>
          <p:cNvPr id="1069" name="Google Shape;1069;p90"/>
          <p:cNvPicPr preferRelativeResize="0"/>
          <p:nvPr/>
        </p:nvPicPr>
        <p:blipFill>
          <a:blip r:embed="rId3">
            <a:alphaModFix/>
          </a:blip>
          <a:stretch>
            <a:fillRect/>
          </a:stretch>
        </p:blipFill>
        <p:spPr>
          <a:xfrm>
            <a:off x="399350" y="1352738"/>
            <a:ext cx="3364993" cy="731520"/>
          </a:xfrm>
          <a:prstGeom prst="rect">
            <a:avLst/>
          </a:prstGeom>
          <a:noFill/>
          <a:ln>
            <a:noFill/>
          </a:ln>
        </p:spPr>
      </p:pic>
      <p:pic>
        <p:nvPicPr>
          <p:cNvPr id="1070" name="Google Shape;1070;p90"/>
          <p:cNvPicPr preferRelativeResize="0"/>
          <p:nvPr/>
        </p:nvPicPr>
        <p:blipFill>
          <a:blip r:embed="rId4">
            <a:alphaModFix/>
          </a:blip>
          <a:stretch>
            <a:fillRect/>
          </a:stretch>
        </p:blipFill>
        <p:spPr>
          <a:xfrm>
            <a:off x="300575" y="3353687"/>
            <a:ext cx="4410021" cy="731520"/>
          </a:xfrm>
          <a:prstGeom prst="rect">
            <a:avLst/>
          </a:prstGeom>
          <a:noFill/>
          <a:ln>
            <a:noFill/>
          </a:ln>
        </p:spPr>
      </p:pic>
      <p:sp>
        <p:nvSpPr>
          <p:cNvPr id="1071" name="Google Shape;1071;p90"/>
          <p:cNvSpPr txBox="1"/>
          <p:nvPr/>
        </p:nvSpPr>
        <p:spPr>
          <a:xfrm>
            <a:off x="-12" y="4876800"/>
            <a:ext cx="36393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Figures: </a:t>
            </a:r>
            <a:r>
              <a:rPr lang="en" sz="1000" u="sng">
                <a:solidFill>
                  <a:schemeClr val="hlink"/>
                </a:solidFill>
                <a:latin typeface="Ubuntu"/>
                <a:ea typeface="Ubuntu"/>
                <a:cs typeface="Ubuntu"/>
                <a:sym typeface="Ubuntu"/>
                <a:hlinkClick r:id="rId5"/>
              </a:rPr>
              <a:t>Andrej Karpathy</a:t>
            </a:r>
            <a:endParaRPr sz="1000">
              <a:latin typeface="Ubuntu"/>
              <a:ea typeface="Ubuntu"/>
              <a:cs typeface="Ubuntu"/>
              <a:sym typeface="Ubuntu"/>
            </a:endParaRPr>
          </a:p>
        </p:txBody>
      </p:sp>
      <p:pic>
        <p:nvPicPr>
          <p:cNvPr id="1072" name="Google Shape;1072;p90"/>
          <p:cNvPicPr preferRelativeResize="0"/>
          <p:nvPr/>
        </p:nvPicPr>
        <p:blipFill rotWithShape="1">
          <a:blip r:embed="rId6">
            <a:alphaModFix/>
          </a:blip>
          <a:srcRect b="0" l="0" r="52390" t="0"/>
          <a:stretch/>
        </p:blipFill>
        <p:spPr>
          <a:xfrm>
            <a:off x="5800218" y="804100"/>
            <a:ext cx="2523750" cy="1828800"/>
          </a:xfrm>
          <a:prstGeom prst="rect">
            <a:avLst/>
          </a:prstGeom>
          <a:noFill/>
          <a:ln>
            <a:noFill/>
          </a:ln>
        </p:spPr>
      </p:pic>
      <p:pic>
        <p:nvPicPr>
          <p:cNvPr id="1073" name="Google Shape;1073;p90"/>
          <p:cNvPicPr preferRelativeResize="0"/>
          <p:nvPr/>
        </p:nvPicPr>
        <p:blipFill rotWithShape="1">
          <a:blip r:embed="rId6">
            <a:alphaModFix/>
          </a:blip>
          <a:srcRect b="0" l="50223" r="0" t="0"/>
          <a:stretch/>
        </p:blipFill>
        <p:spPr>
          <a:xfrm>
            <a:off x="5666591" y="2805038"/>
            <a:ext cx="2638625" cy="182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91"/>
          <p:cNvSpPr txBox="1"/>
          <p:nvPr>
            <p:ph type="title"/>
          </p:nvPr>
        </p:nvSpPr>
        <p:spPr>
          <a:xfrm>
            <a:off x="-28150" y="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
        <p:nvSpPr>
          <p:cNvPr id="1079" name="Google Shape;107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0" name="Google Shape;1080;p91">
            <a:hlinkClick r:id="rId3"/>
          </p:cNvPr>
          <p:cNvPicPr preferRelativeResize="0"/>
          <p:nvPr/>
        </p:nvPicPr>
        <p:blipFill>
          <a:blip r:embed="rId4">
            <a:alphaModFix/>
          </a:blip>
          <a:stretch>
            <a:fillRect/>
          </a:stretch>
        </p:blipFill>
        <p:spPr>
          <a:xfrm>
            <a:off x="2369825" y="2523775"/>
            <a:ext cx="4085999" cy="2533051"/>
          </a:xfrm>
          <a:prstGeom prst="rect">
            <a:avLst/>
          </a:prstGeom>
          <a:noFill/>
          <a:ln>
            <a:noFill/>
          </a:ln>
        </p:spPr>
      </p:pic>
      <p:sp>
        <p:nvSpPr>
          <p:cNvPr id="1081" name="Google Shape;1081;p91"/>
          <p:cNvSpPr txBox="1"/>
          <p:nvPr/>
        </p:nvSpPr>
        <p:spPr>
          <a:xfrm>
            <a:off x="500925" y="801250"/>
            <a:ext cx="8396100" cy="15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READ</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Chris Olah, </a:t>
            </a:r>
            <a:r>
              <a:rPr lang="en" u="sng">
                <a:solidFill>
                  <a:schemeClr val="hlink"/>
                </a:solidFill>
                <a:latin typeface="Ubuntu"/>
                <a:ea typeface="Ubuntu"/>
                <a:cs typeface="Ubuntu"/>
                <a:sym typeface="Ubuntu"/>
                <a:hlinkClick r:id="rId5"/>
              </a:rPr>
              <a:t>“Calculus on Computational Graphs: Backpropagation”</a:t>
            </a:r>
            <a:r>
              <a:rPr lang="en">
                <a:latin typeface="Ubuntu"/>
                <a:ea typeface="Ubuntu"/>
                <a:cs typeface="Ubuntu"/>
                <a:sym typeface="Ubuntu"/>
              </a:rPr>
              <a:t> (2015).</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Andrej Karpathy,, </a:t>
            </a:r>
            <a:r>
              <a:rPr lang="en" u="sng">
                <a:solidFill>
                  <a:schemeClr val="hlink"/>
                </a:solidFill>
                <a:latin typeface="Ubuntu"/>
                <a:ea typeface="Ubuntu"/>
                <a:cs typeface="Ubuntu"/>
                <a:sym typeface="Ubuntu"/>
                <a:hlinkClick r:id="rId6"/>
              </a:rPr>
              <a:t>“Yes, you should understand backprop”</a:t>
            </a:r>
            <a:r>
              <a:rPr lang="en">
                <a:latin typeface="Ubuntu"/>
                <a:ea typeface="Ubuntu"/>
                <a:cs typeface="Ubuntu"/>
                <a:sym typeface="Ubuntu"/>
              </a:rPr>
              <a:t> (2016), and his </a:t>
            </a:r>
            <a:r>
              <a:rPr lang="en" u="sng">
                <a:solidFill>
                  <a:schemeClr val="hlink"/>
                </a:solidFill>
                <a:latin typeface="Ubuntu"/>
                <a:ea typeface="Ubuntu"/>
                <a:cs typeface="Ubuntu"/>
                <a:sym typeface="Ubuntu"/>
                <a:hlinkClick r:id="rId7"/>
              </a:rPr>
              <a:t>“course notes</a:t>
            </a:r>
            <a:r>
              <a:rPr lang="en">
                <a:latin typeface="Ubuntu"/>
                <a:ea typeface="Ubuntu"/>
                <a:cs typeface="Ubuntu"/>
                <a:sym typeface="Ubuntu"/>
              </a:rPr>
              <a:t> at Stanford </a:t>
            </a:r>
            <a:r>
              <a:rPr lang="en">
                <a:latin typeface="Ubuntu"/>
                <a:ea typeface="Ubuntu"/>
                <a:cs typeface="Ubuntu"/>
                <a:sym typeface="Ubuntu"/>
              </a:rPr>
              <a:t>University</a:t>
            </a:r>
            <a:r>
              <a:rPr lang="en">
                <a:latin typeface="Ubuntu"/>
                <a:ea typeface="Ubuntu"/>
                <a:cs typeface="Ubuntu"/>
                <a:sym typeface="Ubuntu"/>
              </a:rPr>
              <a:t> CS231n.</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WATCH</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Gilbert Strang, </a:t>
            </a:r>
            <a:r>
              <a:rPr lang="en" u="sng">
                <a:solidFill>
                  <a:schemeClr val="hlink"/>
                </a:solidFill>
                <a:latin typeface="Ubuntu"/>
                <a:ea typeface="Ubuntu"/>
                <a:cs typeface="Ubuntu"/>
                <a:sym typeface="Ubuntu"/>
                <a:hlinkClick r:id="rId8"/>
              </a:rPr>
              <a:t>“27. Backpropagation: Find Partial Derivatives”</a:t>
            </a:r>
            <a:r>
              <a:rPr lang="en">
                <a:latin typeface="Ubuntu"/>
                <a:ea typeface="Ubuntu"/>
                <a:cs typeface="Ubuntu"/>
                <a:sym typeface="Ubuntu"/>
              </a:rPr>
              <a:t>. MIT 18.065 (2018)</a:t>
            </a:r>
            <a:endParaRPr>
              <a:latin typeface="Ubuntu"/>
              <a:ea typeface="Ubuntu"/>
              <a:cs typeface="Ubuntu"/>
              <a:sym typeface="Ubuntu"/>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descr="phd101008s.gif" id="1086" name="Google Shape;1086;p92"/>
          <p:cNvPicPr preferRelativeResize="0"/>
          <p:nvPr/>
        </p:nvPicPr>
        <p:blipFill>
          <a:blip r:embed="rId3">
            <a:alphaModFix/>
          </a:blip>
          <a:stretch>
            <a:fillRect/>
          </a:stretch>
        </p:blipFill>
        <p:spPr>
          <a:xfrm>
            <a:off x="600600" y="-50"/>
            <a:ext cx="795383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6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 L(y, ŷ)</a:t>
            </a:r>
            <a:endParaRPr/>
          </a:p>
        </p:txBody>
      </p:sp>
      <p:sp>
        <p:nvSpPr>
          <p:cNvPr id="294" name="Google Shape;294;p64"/>
          <p:cNvSpPr txBox="1"/>
          <p:nvPr>
            <p:ph idx="1" type="body"/>
          </p:nvPr>
        </p:nvSpPr>
        <p:spPr>
          <a:xfrm>
            <a:off x="159300" y="619075"/>
            <a:ext cx="8520600" cy="898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The </a:t>
            </a:r>
            <a:r>
              <a:rPr b="1" lang="en"/>
              <a:t>loss function</a:t>
            </a:r>
            <a:r>
              <a:rPr lang="en"/>
              <a:t> assesses the performance of our model by comparing its predictions </a:t>
            </a:r>
            <a:r>
              <a:rPr lang="en"/>
              <a:t>(y) </a:t>
            </a:r>
            <a:r>
              <a:rPr lang="en"/>
              <a:t>to an expected value (ŷ), typically coming from ground truth labels.</a:t>
            </a:r>
            <a:endParaRPr/>
          </a:p>
        </p:txBody>
      </p:sp>
      <p:pic>
        <p:nvPicPr>
          <p:cNvPr id="295" name="Google Shape;295;p64"/>
          <p:cNvPicPr preferRelativeResize="0"/>
          <p:nvPr/>
        </p:nvPicPr>
        <p:blipFill>
          <a:blip r:embed="rId3">
            <a:alphaModFix/>
          </a:blip>
          <a:stretch>
            <a:fillRect/>
          </a:stretch>
        </p:blipFill>
        <p:spPr>
          <a:xfrm>
            <a:off x="7116050" y="1517275"/>
            <a:ext cx="914400" cy="914400"/>
          </a:xfrm>
          <a:prstGeom prst="rect">
            <a:avLst/>
          </a:prstGeom>
          <a:noFill/>
          <a:ln>
            <a:noFill/>
          </a:ln>
        </p:spPr>
      </p:pic>
      <p:sp>
        <p:nvSpPr>
          <p:cNvPr id="296" name="Google Shape;296;p64"/>
          <p:cNvSpPr txBox="1"/>
          <p:nvPr/>
        </p:nvSpPr>
        <p:spPr>
          <a:xfrm>
            <a:off x="211650" y="1806950"/>
            <a:ext cx="6131400" cy="1004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u="sng">
                <a:latin typeface="Lato"/>
                <a:ea typeface="Lato"/>
                <a:cs typeface="Lato"/>
                <a:sym typeface="Lato"/>
              </a:rPr>
              <a:t>Example</a:t>
            </a:r>
            <a:r>
              <a:rPr lang="en" sz="1800">
                <a:latin typeface="Lato"/>
                <a:ea typeface="Lato"/>
                <a:cs typeface="Lato"/>
                <a:sym typeface="Lato"/>
              </a:rPr>
              <a:t>: </a:t>
            </a:r>
            <a:r>
              <a:rPr lang="en" sz="1800">
                <a:solidFill>
                  <a:srgbClr val="000000"/>
                </a:solidFill>
                <a:latin typeface="Lato"/>
                <a:ea typeface="Lato"/>
                <a:cs typeface="Lato"/>
                <a:sym typeface="Lato"/>
              </a:rPr>
              <a:t> the predicted price (y) </a:t>
            </a:r>
            <a:r>
              <a:rPr lang="en" sz="1800">
                <a:latin typeface="Lato"/>
                <a:ea typeface="Lato"/>
                <a:cs typeface="Lato"/>
                <a:sym typeface="Lato"/>
              </a:rPr>
              <a:t>and</a:t>
            </a:r>
            <a:r>
              <a:rPr lang="en" sz="1800">
                <a:solidFill>
                  <a:srgbClr val="000000"/>
                </a:solidFill>
                <a:latin typeface="Lato"/>
                <a:ea typeface="Lato"/>
                <a:cs typeface="Lato"/>
                <a:sym typeface="Lato"/>
              </a:rPr>
              <a:t> one actually paid</a:t>
            </a:r>
            <a:r>
              <a:rPr lang="en" sz="1800">
                <a:latin typeface="Lato"/>
                <a:ea typeface="Lato"/>
                <a:cs typeface="Lato"/>
                <a:sym typeface="Lato"/>
              </a:rPr>
              <a:t> </a:t>
            </a:r>
            <a:r>
              <a:rPr lang="en" sz="1800">
                <a:solidFill>
                  <a:schemeClr val="dk2"/>
                </a:solidFill>
                <a:latin typeface="Proxima Nova"/>
                <a:ea typeface="Proxima Nova"/>
                <a:cs typeface="Proxima Nova"/>
                <a:sym typeface="Proxima Nova"/>
              </a:rPr>
              <a:t>(ŷ)</a:t>
            </a:r>
            <a:r>
              <a:rPr lang="en" sz="1800">
                <a:latin typeface="Lato"/>
                <a:ea typeface="Lato"/>
                <a:cs typeface="Lato"/>
                <a:sym typeface="Lato"/>
              </a:rPr>
              <a:t> could be compared with the Euclidean distance (also referred as L2 distance or Mean Square Error - MSE): </a:t>
            </a:r>
            <a:endParaRPr sz="1800">
              <a:solidFill>
                <a:srgbClr val="000000"/>
              </a:solidFill>
              <a:latin typeface="Lato"/>
              <a:ea typeface="Lato"/>
              <a:cs typeface="Lato"/>
              <a:sym typeface="Lato"/>
            </a:endParaRPr>
          </a:p>
        </p:txBody>
      </p:sp>
      <p:grpSp>
        <p:nvGrpSpPr>
          <p:cNvPr id="297" name="Google Shape;297;p64"/>
          <p:cNvGrpSpPr/>
          <p:nvPr/>
        </p:nvGrpSpPr>
        <p:grpSpPr>
          <a:xfrm>
            <a:off x="6760802" y="2498192"/>
            <a:ext cx="2052961" cy="1270526"/>
            <a:chOff x="4470447" y="3156136"/>
            <a:chExt cx="3649708" cy="2259918"/>
          </a:xfrm>
        </p:grpSpPr>
        <p:sp>
          <p:nvSpPr>
            <p:cNvPr id="298" name="Google Shape;298;p64"/>
            <p:cNvSpPr/>
            <p:nvPr/>
          </p:nvSpPr>
          <p:spPr>
            <a:xfrm>
              <a:off x="5574975" y="4361438"/>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p>
          </p:txBody>
        </p:sp>
        <p:cxnSp>
          <p:nvCxnSpPr>
            <p:cNvPr id="299" name="Google Shape;299;p64"/>
            <p:cNvCxnSpPr>
              <a:endCxn id="298" idx="1"/>
            </p:cNvCxnSpPr>
            <p:nvPr/>
          </p:nvCxnSpPr>
          <p:spPr>
            <a:xfrm>
              <a:off x="5150404" y="4035264"/>
              <a:ext cx="498600" cy="396600"/>
            </a:xfrm>
            <a:prstGeom prst="straightConnector1">
              <a:avLst/>
            </a:prstGeom>
            <a:noFill/>
            <a:ln cap="flat" cmpd="sng" w="19050">
              <a:solidFill>
                <a:srgbClr val="EA9999"/>
              </a:solidFill>
              <a:prstDash val="solid"/>
              <a:round/>
              <a:headEnd len="med" w="med" type="none"/>
              <a:tailEnd len="med" w="med" type="triangle"/>
            </a:ln>
          </p:spPr>
        </p:cxnSp>
        <p:cxnSp>
          <p:nvCxnSpPr>
            <p:cNvPr id="300" name="Google Shape;300;p64"/>
            <p:cNvCxnSpPr>
              <a:endCxn id="298" idx="2"/>
            </p:cNvCxnSpPr>
            <p:nvPr/>
          </p:nvCxnSpPr>
          <p:spPr>
            <a:xfrm flipH="1" rot="10800000">
              <a:off x="4938675" y="4601888"/>
              <a:ext cx="636300" cy="77400"/>
            </a:xfrm>
            <a:prstGeom prst="straightConnector1">
              <a:avLst/>
            </a:prstGeom>
            <a:noFill/>
            <a:ln cap="flat" cmpd="sng" w="19050">
              <a:solidFill>
                <a:srgbClr val="EA9999"/>
              </a:solidFill>
              <a:prstDash val="solid"/>
              <a:round/>
              <a:headEnd len="med" w="med" type="none"/>
              <a:tailEnd len="med" w="med" type="triangle"/>
            </a:ln>
          </p:spPr>
        </p:cxnSp>
        <p:cxnSp>
          <p:nvCxnSpPr>
            <p:cNvPr id="301" name="Google Shape;301;p64"/>
            <p:cNvCxnSpPr>
              <a:endCxn id="298" idx="3"/>
            </p:cNvCxnSpPr>
            <p:nvPr/>
          </p:nvCxnSpPr>
          <p:spPr>
            <a:xfrm flipH="1" rot="10800000">
              <a:off x="5280904" y="4771911"/>
              <a:ext cx="368100" cy="486000"/>
            </a:xfrm>
            <a:prstGeom prst="straightConnector1">
              <a:avLst/>
            </a:prstGeom>
            <a:noFill/>
            <a:ln cap="flat" cmpd="sng" w="19050">
              <a:solidFill>
                <a:srgbClr val="EA9999"/>
              </a:solidFill>
              <a:prstDash val="solid"/>
              <a:round/>
              <a:headEnd len="med" w="med" type="none"/>
              <a:tailEnd len="med" w="med" type="triangle"/>
            </a:ln>
          </p:spPr>
        </p:cxnSp>
        <p:cxnSp>
          <p:nvCxnSpPr>
            <p:cNvPr id="302" name="Google Shape;302;p64"/>
            <p:cNvCxnSpPr>
              <a:endCxn id="298" idx="0"/>
            </p:cNvCxnSpPr>
            <p:nvPr/>
          </p:nvCxnSpPr>
          <p:spPr>
            <a:xfrm>
              <a:off x="5624625" y="3651638"/>
              <a:ext cx="203100" cy="709800"/>
            </a:xfrm>
            <a:prstGeom prst="straightConnector1">
              <a:avLst/>
            </a:prstGeom>
            <a:noFill/>
            <a:ln cap="flat" cmpd="sng" w="19050">
              <a:solidFill>
                <a:srgbClr val="EA9999"/>
              </a:solidFill>
              <a:prstDash val="solid"/>
              <a:round/>
              <a:headEnd len="med" w="med" type="none"/>
              <a:tailEnd len="med" w="med" type="triangle"/>
            </a:ln>
          </p:spPr>
        </p:cxnSp>
        <p:cxnSp>
          <p:nvCxnSpPr>
            <p:cNvPr id="303" name="Google Shape;303;p64"/>
            <p:cNvCxnSpPr>
              <a:stCxn id="298" idx="6"/>
              <a:endCxn id="304" idx="1"/>
            </p:cNvCxnSpPr>
            <p:nvPr/>
          </p:nvCxnSpPr>
          <p:spPr>
            <a:xfrm flipH="1" rot="10800000">
              <a:off x="6080475" y="4559588"/>
              <a:ext cx="660300" cy="42300"/>
            </a:xfrm>
            <a:prstGeom prst="straightConnector1">
              <a:avLst/>
            </a:prstGeom>
            <a:noFill/>
            <a:ln cap="flat" cmpd="sng" w="19050">
              <a:solidFill>
                <a:srgbClr val="B4A7D6"/>
              </a:solidFill>
              <a:prstDash val="solid"/>
              <a:round/>
              <a:headEnd len="med" w="med" type="none"/>
              <a:tailEnd len="med" w="med" type="triangle"/>
            </a:ln>
          </p:spPr>
        </p:cxnSp>
        <p:sp>
          <p:nvSpPr>
            <p:cNvPr id="305" name="Google Shape;305;p64"/>
            <p:cNvSpPr txBox="1"/>
            <p:nvPr/>
          </p:nvSpPr>
          <p:spPr>
            <a:xfrm>
              <a:off x="5392567" y="3156136"/>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1</a:t>
              </a:r>
              <a:endParaRPr sz="1000">
                <a:latin typeface="Lato"/>
                <a:ea typeface="Lato"/>
                <a:cs typeface="Lato"/>
                <a:sym typeface="Lato"/>
              </a:endParaRPr>
            </a:p>
          </p:txBody>
        </p:sp>
        <p:sp>
          <p:nvSpPr>
            <p:cNvPr id="306" name="Google Shape;306;p64"/>
            <p:cNvSpPr txBox="1"/>
            <p:nvPr/>
          </p:nvSpPr>
          <p:spPr>
            <a:xfrm>
              <a:off x="4747514" y="3503135"/>
              <a:ext cx="534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x</a:t>
              </a:r>
              <a:r>
                <a:rPr baseline="-25000" lang="en" sz="1000">
                  <a:latin typeface="Lato"/>
                  <a:ea typeface="Lato"/>
                  <a:cs typeface="Lato"/>
                  <a:sym typeface="Lato"/>
                </a:rPr>
                <a:t>1</a:t>
              </a:r>
              <a:endParaRPr baseline="-25000" sz="1000">
                <a:latin typeface="Lato"/>
                <a:ea typeface="Lato"/>
                <a:cs typeface="Lato"/>
                <a:sym typeface="Lato"/>
              </a:endParaRPr>
            </a:p>
          </p:txBody>
        </p:sp>
        <p:sp>
          <p:nvSpPr>
            <p:cNvPr id="307" name="Google Shape;307;p64"/>
            <p:cNvSpPr txBox="1"/>
            <p:nvPr/>
          </p:nvSpPr>
          <p:spPr>
            <a:xfrm>
              <a:off x="4470447" y="4353677"/>
              <a:ext cx="534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x</a:t>
              </a:r>
              <a:r>
                <a:rPr baseline="-25000" lang="en" sz="1000">
                  <a:latin typeface="Lato"/>
                  <a:ea typeface="Lato"/>
                  <a:cs typeface="Lato"/>
                  <a:sym typeface="Lato"/>
                </a:rPr>
                <a:t>2</a:t>
              </a:r>
              <a:endParaRPr baseline="-25000" sz="1000">
                <a:latin typeface="Lato"/>
                <a:ea typeface="Lato"/>
                <a:cs typeface="Lato"/>
                <a:sym typeface="Lato"/>
              </a:endParaRPr>
            </a:p>
          </p:txBody>
        </p:sp>
        <p:sp>
          <p:nvSpPr>
            <p:cNvPr id="308" name="Google Shape;308;p64"/>
            <p:cNvSpPr txBox="1"/>
            <p:nvPr/>
          </p:nvSpPr>
          <p:spPr>
            <a:xfrm>
              <a:off x="4833286" y="5019454"/>
              <a:ext cx="534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x</a:t>
              </a:r>
              <a:r>
                <a:rPr baseline="-25000" lang="en" sz="1000">
                  <a:latin typeface="Lato"/>
                  <a:ea typeface="Lato"/>
                  <a:cs typeface="Lato"/>
                  <a:sym typeface="Lato"/>
                </a:rPr>
                <a:t>3</a:t>
              </a:r>
              <a:endParaRPr baseline="-25000" sz="1000">
                <a:latin typeface="Lato"/>
                <a:ea typeface="Lato"/>
                <a:cs typeface="Lato"/>
                <a:sym typeface="Lato"/>
              </a:endParaRPr>
            </a:p>
          </p:txBody>
        </p:sp>
        <p:sp>
          <p:nvSpPr>
            <p:cNvPr id="304" name="Google Shape;304;p64"/>
            <p:cNvSpPr txBox="1"/>
            <p:nvPr/>
          </p:nvSpPr>
          <p:spPr>
            <a:xfrm>
              <a:off x="6740754" y="4361459"/>
              <a:ext cx="13794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y = {-∞, </a:t>
              </a:r>
              <a:r>
                <a:rPr lang="en" sz="1000">
                  <a:solidFill>
                    <a:srgbClr val="000000"/>
                  </a:solidFill>
                  <a:latin typeface="Lato"/>
                  <a:ea typeface="Lato"/>
                  <a:cs typeface="Lato"/>
                  <a:sym typeface="Lato"/>
                </a:rPr>
                <a:t>∞</a:t>
              </a:r>
              <a:r>
                <a:rPr lang="en" sz="1000">
                  <a:latin typeface="Lato"/>
                  <a:ea typeface="Lato"/>
                  <a:cs typeface="Lato"/>
                  <a:sym typeface="Lato"/>
                </a:rPr>
                <a:t>}</a:t>
              </a:r>
              <a:endParaRPr sz="1000">
                <a:latin typeface="Lato"/>
                <a:ea typeface="Lato"/>
                <a:cs typeface="Lato"/>
                <a:sym typeface="Lato"/>
              </a:endParaRPr>
            </a:p>
          </p:txBody>
        </p:sp>
        <p:sp>
          <p:nvSpPr>
            <p:cNvPr id="309" name="Google Shape;309;p64"/>
            <p:cNvSpPr txBox="1"/>
            <p:nvPr/>
          </p:nvSpPr>
          <p:spPr>
            <a:xfrm>
              <a:off x="5675638" y="3458297"/>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0000"/>
                  </a:solidFill>
                  <a:latin typeface="Lato"/>
                  <a:ea typeface="Lato"/>
                  <a:cs typeface="Lato"/>
                  <a:sym typeface="Lato"/>
                </a:rPr>
                <a:t>b</a:t>
              </a:r>
              <a:endParaRPr b="1" sz="1000">
                <a:solidFill>
                  <a:srgbClr val="CC0000"/>
                </a:solidFill>
                <a:latin typeface="Lato"/>
                <a:ea typeface="Lato"/>
                <a:cs typeface="Lato"/>
                <a:sym typeface="Lato"/>
              </a:endParaRPr>
            </a:p>
          </p:txBody>
        </p:sp>
        <p:sp>
          <p:nvSpPr>
            <p:cNvPr id="310" name="Google Shape;310;p64"/>
            <p:cNvSpPr txBox="1"/>
            <p:nvPr/>
          </p:nvSpPr>
          <p:spPr>
            <a:xfrm>
              <a:off x="4891865" y="3981968"/>
              <a:ext cx="6603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0000"/>
                  </a:solidFill>
                  <a:latin typeface="Lato"/>
                  <a:ea typeface="Lato"/>
                  <a:cs typeface="Lato"/>
                  <a:sym typeface="Lato"/>
                </a:rPr>
                <a:t>w</a:t>
              </a:r>
              <a:r>
                <a:rPr b="1" baseline="-25000" lang="en" sz="1000">
                  <a:solidFill>
                    <a:srgbClr val="CC0000"/>
                  </a:solidFill>
                  <a:latin typeface="Lato"/>
                  <a:ea typeface="Lato"/>
                  <a:cs typeface="Lato"/>
                  <a:sym typeface="Lato"/>
                </a:rPr>
                <a:t>1</a:t>
              </a:r>
              <a:endParaRPr b="1" baseline="-25000" sz="1000">
                <a:solidFill>
                  <a:srgbClr val="CC0000"/>
                </a:solidFill>
                <a:latin typeface="Lato"/>
                <a:ea typeface="Lato"/>
                <a:cs typeface="Lato"/>
                <a:sym typeface="Lato"/>
              </a:endParaRPr>
            </a:p>
          </p:txBody>
        </p:sp>
        <p:sp>
          <p:nvSpPr>
            <p:cNvPr id="311" name="Google Shape;311;p64"/>
            <p:cNvSpPr txBox="1"/>
            <p:nvPr/>
          </p:nvSpPr>
          <p:spPr>
            <a:xfrm>
              <a:off x="4961778" y="4556007"/>
              <a:ext cx="6603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0000"/>
                  </a:solidFill>
                  <a:latin typeface="Lato"/>
                  <a:ea typeface="Lato"/>
                  <a:cs typeface="Lato"/>
                  <a:sym typeface="Lato"/>
                </a:rPr>
                <a:t>w</a:t>
              </a:r>
              <a:r>
                <a:rPr b="1" baseline="-25000" lang="en" sz="1000">
                  <a:solidFill>
                    <a:srgbClr val="CC0000"/>
                  </a:solidFill>
                  <a:latin typeface="Lato"/>
                  <a:ea typeface="Lato"/>
                  <a:cs typeface="Lato"/>
                  <a:sym typeface="Lato"/>
                </a:rPr>
                <a:t>2</a:t>
              </a:r>
              <a:endParaRPr b="1" baseline="-25000" sz="1000">
                <a:solidFill>
                  <a:srgbClr val="CC0000"/>
                </a:solidFill>
                <a:latin typeface="Lato"/>
                <a:ea typeface="Lato"/>
                <a:cs typeface="Lato"/>
                <a:sym typeface="Lato"/>
              </a:endParaRPr>
            </a:p>
          </p:txBody>
        </p:sp>
        <p:sp>
          <p:nvSpPr>
            <p:cNvPr id="312" name="Google Shape;312;p64"/>
            <p:cNvSpPr txBox="1"/>
            <p:nvPr/>
          </p:nvSpPr>
          <p:spPr>
            <a:xfrm>
              <a:off x="5244979" y="4952619"/>
              <a:ext cx="6603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0000"/>
                  </a:solidFill>
                  <a:latin typeface="Lato"/>
                  <a:ea typeface="Lato"/>
                  <a:cs typeface="Lato"/>
                  <a:sym typeface="Lato"/>
                </a:rPr>
                <a:t>w</a:t>
              </a:r>
              <a:r>
                <a:rPr b="1" baseline="-25000" lang="en" sz="1000">
                  <a:solidFill>
                    <a:srgbClr val="CC0000"/>
                  </a:solidFill>
                  <a:latin typeface="Lato"/>
                  <a:ea typeface="Lato"/>
                  <a:cs typeface="Lato"/>
                  <a:sym typeface="Lato"/>
                </a:rPr>
                <a:t>3</a:t>
              </a:r>
              <a:endParaRPr b="1" baseline="-25000" sz="1000">
                <a:solidFill>
                  <a:srgbClr val="CC0000"/>
                </a:solidFill>
                <a:latin typeface="Lato"/>
                <a:ea typeface="Lato"/>
                <a:cs typeface="Lato"/>
                <a:sym typeface="Lato"/>
              </a:endParaRPr>
            </a:p>
          </p:txBody>
        </p:sp>
      </p:grpSp>
      <p:pic>
        <p:nvPicPr>
          <p:cNvPr id="313" name="Google Shape;313;p64"/>
          <p:cNvPicPr preferRelativeResize="0"/>
          <p:nvPr/>
        </p:nvPicPr>
        <p:blipFill>
          <a:blip r:embed="rId4">
            <a:alphaModFix/>
          </a:blip>
          <a:stretch>
            <a:fillRect/>
          </a:stretch>
        </p:blipFill>
        <p:spPr>
          <a:xfrm>
            <a:off x="483875" y="3103245"/>
            <a:ext cx="5486401" cy="367589"/>
          </a:xfrm>
          <a:prstGeom prst="rect">
            <a:avLst/>
          </a:prstGeom>
          <a:noFill/>
          <a:ln>
            <a:noFill/>
          </a:ln>
        </p:spPr>
      </p:pic>
      <p:pic>
        <p:nvPicPr>
          <p:cNvPr id="314" name="Google Shape;314;p64"/>
          <p:cNvPicPr preferRelativeResize="0"/>
          <p:nvPr/>
        </p:nvPicPr>
        <p:blipFill rotWithShape="1">
          <a:blip r:embed="rId5">
            <a:alphaModFix/>
          </a:blip>
          <a:srcRect b="5365" l="0" r="0" t="0"/>
          <a:stretch/>
        </p:blipFill>
        <p:spPr>
          <a:xfrm>
            <a:off x="7038450" y="4002975"/>
            <a:ext cx="1222350" cy="865350"/>
          </a:xfrm>
          <a:prstGeom prst="rect">
            <a:avLst/>
          </a:prstGeom>
          <a:noFill/>
          <a:ln>
            <a:noFill/>
          </a:ln>
        </p:spPr>
      </p:pic>
      <p:pic>
        <p:nvPicPr>
          <p:cNvPr id="315" name="Google Shape;315;p64"/>
          <p:cNvPicPr preferRelativeResize="0"/>
          <p:nvPr/>
        </p:nvPicPr>
        <p:blipFill>
          <a:blip r:embed="rId6">
            <a:alphaModFix/>
          </a:blip>
          <a:stretch>
            <a:fillRect/>
          </a:stretch>
        </p:blipFill>
        <p:spPr>
          <a:xfrm>
            <a:off x="483875" y="3887975"/>
            <a:ext cx="3422961"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65"/>
          <p:cNvSpPr txBox="1"/>
          <p:nvPr/>
        </p:nvSpPr>
        <p:spPr>
          <a:xfrm>
            <a:off x="228600" y="735850"/>
            <a:ext cx="4463400" cy="42876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u="sng">
                <a:solidFill>
                  <a:srgbClr val="FF6633"/>
                </a:solidFill>
                <a:latin typeface="Ubuntu"/>
                <a:ea typeface="Ubuntu"/>
                <a:cs typeface="Ubuntu"/>
                <a:sym typeface="Ubuntu"/>
              </a:rPr>
              <a:t>Discussion</a:t>
            </a:r>
            <a:r>
              <a:rPr lang="en" sz="1800">
                <a:solidFill>
                  <a:srgbClr val="FF6633"/>
                </a:solidFill>
                <a:latin typeface="Ubuntu"/>
                <a:ea typeface="Ubuntu"/>
                <a:cs typeface="Ubuntu"/>
                <a:sym typeface="Ubuntu"/>
              </a:rPr>
              <a:t>: </a:t>
            </a:r>
            <a:r>
              <a:rPr lang="en" sz="1800">
                <a:solidFill>
                  <a:srgbClr val="FF6633"/>
                </a:solidFill>
                <a:latin typeface="Ubuntu"/>
                <a:ea typeface="Ubuntu"/>
                <a:cs typeface="Ubuntu"/>
                <a:sym typeface="Ubuntu"/>
              </a:rPr>
              <a:t>Consider the very simple model...</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rPr lang="en" sz="1800">
                <a:solidFill>
                  <a:srgbClr val="FF6633"/>
                </a:solidFill>
                <a:latin typeface="Ubuntu"/>
                <a:ea typeface="Ubuntu"/>
                <a:cs typeface="Ubuntu"/>
                <a:sym typeface="Ubuntu"/>
              </a:rPr>
              <a:t>…....and that, given a pair (y, ŷ), we would like to update the current w</a:t>
            </a:r>
            <a:r>
              <a:rPr baseline="-25000" lang="en" sz="1800">
                <a:solidFill>
                  <a:srgbClr val="FF6633"/>
                </a:solidFill>
                <a:latin typeface="Ubuntu"/>
                <a:ea typeface="Ubuntu"/>
                <a:cs typeface="Ubuntu"/>
                <a:sym typeface="Ubuntu"/>
              </a:rPr>
              <a:t>t</a:t>
            </a:r>
            <a:r>
              <a:rPr lang="en" sz="1800">
                <a:solidFill>
                  <a:srgbClr val="FF6633"/>
                </a:solidFill>
                <a:latin typeface="Ubuntu"/>
                <a:ea typeface="Ubuntu"/>
                <a:cs typeface="Ubuntu"/>
                <a:sym typeface="Ubuntu"/>
              </a:rPr>
              <a:t> value to a new w</a:t>
            </a:r>
            <a:r>
              <a:rPr baseline="-25000" lang="en" sz="1800">
                <a:solidFill>
                  <a:srgbClr val="FF6633"/>
                </a:solidFill>
                <a:latin typeface="Ubuntu"/>
                <a:ea typeface="Ubuntu"/>
                <a:cs typeface="Ubuntu"/>
                <a:sym typeface="Ubuntu"/>
              </a:rPr>
              <a:t>t+1</a:t>
            </a:r>
            <a:r>
              <a:rPr lang="en" sz="1800">
                <a:solidFill>
                  <a:srgbClr val="FF6633"/>
                </a:solidFill>
                <a:latin typeface="Ubuntu"/>
                <a:ea typeface="Ubuntu"/>
                <a:cs typeface="Ubuntu"/>
                <a:sym typeface="Ubuntu"/>
              </a:rPr>
              <a:t> based on the loss function L</a:t>
            </a:r>
            <a:r>
              <a:rPr baseline="-25000" lang="en" sz="1800">
                <a:solidFill>
                  <a:srgbClr val="FF6633"/>
                </a:solidFill>
                <a:latin typeface="Ubuntu"/>
                <a:ea typeface="Ubuntu"/>
                <a:cs typeface="Ubuntu"/>
                <a:sym typeface="Ubuntu"/>
              </a:rPr>
              <a:t>w</a:t>
            </a:r>
            <a:r>
              <a:rPr lang="en" sz="1800">
                <a:solidFill>
                  <a:srgbClr val="FF6633"/>
                </a:solidFill>
                <a:latin typeface="Ubuntu"/>
                <a:ea typeface="Ubuntu"/>
                <a:cs typeface="Ubuntu"/>
                <a:sym typeface="Ubuntu"/>
              </a:rPr>
              <a:t>.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AutoNum type="alphaLcParenBoth"/>
            </a:pPr>
            <a:r>
              <a:rPr lang="en" sz="1800">
                <a:solidFill>
                  <a:srgbClr val="FF6633"/>
                </a:solidFill>
                <a:latin typeface="Ubuntu"/>
                <a:ea typeface="Ubuntu"/>
                <a:cs typeface="Ubuntu"/>
                <a:sym typeface="Ubuntu"/>
              </a:rPr>
              <a:t>Would you increase or  decrease w</a:t>
            </a:r>
            <a:r>
              <a:rPr baseline="-25000" lang="en" sz="1800">
                <a:solidFill>
                  <a:srgbClr val="FF6633"/>
                </a:solidFill>
                <a:latin typeface="Ubuntu"/>
                <a:ea typeface="Ubuntu"/>
                <a:cs typeface="Ubuntu"/>
                <a:sym typeface="Ubuntu"/>
              </a:rPr>
              <a:t>t</a:t>
            </a:r>
            <a:r>
              <a:rPr lang="en" sz="1800">
                <a:solidFill>
                  <a:srgbClr val="FF6633"/>
                </a:solidFill>
                <a:latin typeface="Ubuntu"/>
                <a:ea typeface="Ubuntu"/>
                <a:cs typeface="Ubuntu"/>
                <a:sym typeface="Ubuntu"/>
              </a:rPr>
              <a:t> ?</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AutoNum type="alphaLcParenBoth"/>
            </a:pPr>
            <a:r>
              <a:rPr lang="en" sz="1800">
                <a:solidFill>
                  <a:srgbClr val="FF6633"/>
                </a:solidFill>
                <a:latin typeface="Ubuntu"/>
                <a:ea typeface="Ubuntu"/>
                <a:cs typeface="Ubuntu"/>
                <a:sym typeface="Ubuntu"/>
              </a:rPr>
              <a:t>What operation could indicate which way to go ?</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AutoNum type="alphaLcParenBoth"/>
            </a:pPr>
            <a:r>
              <a:rPr lang="en" sz="1800">
                <a:solidFill>
                  <a:srgbClr val="FF6633"/>
                </a:solidFill>
                <a:latin typeface="Ubuntu"/>
                <a:ea typeface="Ubuntu"/>
                <a:cs typeface="Ubuntu"/>
                <a:sym typeface="Ubuntu"/>
              </a:rPr>
              <a:t>How much would you increase or decrease w</a:t>
            </a:r>
            <a:r>
              <a:rPr baseline="-25000" lang="en" sz="1800">
                <a:solidFill>
                  <a:srgbClr val="FF6633"/>
                </a:solidFill>
                <a:latin typeface="Ubuntu"/>
                <a:ea typeface="Ubuntu"/>
                <a:cs typeface="Ubuntu"/>
                <a:sym typeface="Ubuntu"/>
              </a:rPr>
              <a:t>t</a:t>
            </a:r>
            <a:r>
              <a:rPr lang="en" sz="1800">
                <a:solidFill>
                  <a:srgbClr val="FF6633"/>
                </a:solidFill>
                <a:latin typeface="Ubuntu"/>
                <a:ea typeface="Ubuntu"/>
                <a:cs typeface="Ubuntu"/>
                <a:sym typeface="Ubuntu"/>
              </a:rPr>
              <a:t>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Clr>
                <a:schemeClr val="dk1"/>
              </a:buClr>
              <a:buSzPts val="1100"/>
              <a:buFont typeface="Arial"/>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Clr>
                <a:schemeClr val="dk1"/>
              </a:buClr>
              <a:buSzPts val="1100"/>
              <a:buFont typeface="Arial"/>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l">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p:txBody>
      </p:sp>
      <p:pic>
        <p:nvPicPr>
          <p:cNvPr id="321" name="Google Shape;321;p65"/>
          <p:cNvPicPr preferRelativeResize="0"/>
          <p:nvPr/>
        </p:nvPicPr>
        <p:blipFill rotWithShape="1">
          <a:blip r:embed="rId3">
            <a:alphaModFix/>
          </a:blip>
          <a:srcRect b="0" l="6818" r="5761" t="0"/>
          <a:stretch/>
        </p:blipFill>
        <p:spPr>
          <a:xfrm>
            <a:off x="5029200" y="1023563"/>
            <a:ext cx="4114799" cy="3096387"/>
          </a:xfrm>
          <a:prstGeom prst="rect">
            <a:avLst/>
          </a:prstGeom>
          <a:noFill/>
          <a:ln>
            <a:noFill/>
          </a:ln>
        </p:spPr>
      </p:pic>
      <p:pic>
        <p:nvPicPr>
          <p:cNvPr id="322" name="Google Shape;322;p65"/>
          <p:cNvPicPr preferRelativeResize="0"/>
          <p:nvPr/>
        </p:nvPicPr>
        <p:blipFill>
          <a:blip r:embed="rId4">
            <a:alphaModFix/>
          </a:blip>
          <a:stretch>
            <a:fillRect/>
          </a:stretch>
        </p:blipFill>
        <p:spPr>
          <a:xfrm>
            <a:off x="1571788" y="1490200"/>
            <a:ext cx="1719072" cy="365760"/>
          </a:xfrm>
          <a:prstGeom prst="rect">
            <a:avLst/>
          </a:prstGeom>
          <a:noFill/>
          <a:ln>
            <a:noFill/>
          </a:ln>
        </p:spPr>
      </p:pic>
      <p:sp>
        <p:nvSpPr>
          <p:cNvPr id="323" name="Google Shape;323;p6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 L(y, ŷ)</a:t>
            </a:r>
            <a:endParaRPr/>
          </a:p>
        </p:txBody>
      </p:sp>
      <p:sp>
        <p:nvSpPr>
          <p:cNvPr id="324" name="Google Shape;324;p65"/>
          <p:cNvSpPr/>
          <p:nvPr/>
        </p:nvSpPr>
        <p:spPr>
          <a:xfrm>
            <a:off x="5860350" y="2602100"/>
            <a:ext cx="14604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5"/>
          <p:cNvSpPr/>
          <p:nvPr/>
        </p:nvSpPr>
        <p:spPr>
          <a:xfrm>
            <a:off x="7652475" y="2671600"/>
            <a:ext cx="14604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5"/>
          <p:cNvSpPr/>
          <p:nvPr/>
        </p:nvSpPr>
        <p:spPr>
          <a:xfrm>
            <a:off x="6498175" y="2525900"/>
            <a:ext cx="444600" cy="9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5"/>
          <p:cNvSpPr/>
          <p:nvPr/>
        </p:nvSpPr>
        <p:spPr>
          <a:xfrm>
            <a:off x="8403175" y="2525900"/>
            <a:ext cx="638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5"/>
          <p:cNvSpPr/>
          <p:nvPr/>
        </p:nvSpPr>
        <p:spPr>
          <a:xfrm>
            <a:off x="7274275" y="2707100"/>
            <a:ext cx="273000" cy="6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5"/>
          <p:cNvSpPr/>
          <p:nvPr/>
        </p:nvSpPr>
        <p:spPr>
          <a:xfrm>
            <a:off x="7629525" y="2716625"/>
            <a:ext cx="273000" cy="6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5"/>
          <p:cNvSpPr/>
          <p:nvPr/>
        </p:nvSpPr>
        <p:spPr>
          <a:xfrm>
            <a:off x="7585925" y="1378675"/>
            <a:ext cx="4446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5"/>
          <p:cNvSpPr/>
          <p:nvPr/>
        </p:nvSpPr>
        <p:spPr>
          <a:xfrm>
            <a:off x="4958425" y="1150075"/>
            <a:ext cx="4446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L</a:t>
            </a:r>
            <a:r>
              <a:rPr baseline="-25000" lang="en">
                <a:solidFill>
                  <a:srgbClr val="0000FF"/>
                </a:solidFill>
              </a:rPr>
              <a:t>w</a:t>
            </a:r>
            <a:endParaRPr baseline="-25000">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6"/>
          <p:cNvSpPr txBox="1"/>
          <p:nvPr>
            <p:ph idx="1" type="body"/>
          </p:nvPr>
        </p:nvSpPr>
        <p:spPr>
          <a:xfrm>
            <a:off x="225775" y="847675"/>
            <a:ext cx="3951000" cy="15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Motivation for this lecture</a:t>
            </a:r>
            <a:r>
              <a:rPr lang="en" sz="1800"/>
              <a:t>: </a:t>
            </a:r>
            <a:endParaRPr sz="1800"/>
          </a:p>
          <a:p>
            <a:pPr indent="0" lvl="0" marL="0" rtl="0" algn="l">
              <a:spcBef>
                <a:spcPts val="1000"/>
              </a:spcBef>
              <a:spcAft>
                <a:spcPts val="1000"/>
              </a:spcAft>
              <a:buNone/>
            </a:pPr>
            <a:r>
              <a:rPr lang="en" sz="1800"/>
              <a:t>i</a:t>
            </a:r>
            <a:r>
              <a:rPr lang="en" sz="1800"/>
              <a:t>f we had a way to compute the gradient of the loss with respect to the parameter(s), we could use gradient descent to optimize them.</a:t>
            </a:r>
            <a:endParaRPr sz="1800"/>
          </a:p>
        </p:txBody>
      </p:sp>
      <p:pic>
        <p:nvPicPr>
          <p:cNvPr id="337" name="Google Shape;337;p66"/>
          <p:cNvPicPr preferRelativeResize="0"/>
          <p:nvPr/>
        </p:nvPicPr>
        <p:blipFill rotWithShape="1">
          <a:blip r:embed="rId3">
            <a:alphaModFix/>
          </a:blip>
          <a:srcRect b="0" l="6818" r="5761" t="0"/>
          <a:stretch/>
        </p:blipFill>
        <p:spPr>
          <a:xfrm>
            <a:off x="4427650" y="1095875"/>
            <a:ext cx="4404649" cy="3322949"/>
          </a:xfrm>
          <a:prstGeom prst="rect">
            <a:avLst/>
          </a:prstGeom>
          <a:noFill/>
          <a:ln>
            <a:noFill/>
          </a:ln>
        </p:spPr>
      </p:pic>
      <p:sp>
        <p:nvSpPr>
          <p:cNvPr id="338" name="Google Shape;33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6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(GD)</a:t>
            </a:r>
            <a:endParaRPr/>
          </a:p>
        </p:txBody>
      </p:sp>
      <p:sp>
        <p:nvSpPr>
          <p:cNvPr id="340" name="Google Shape;340;p66"/>
          <p:cNvSpPr txBox="1"/>
          <p:nvPr/>
        </p:nvSpPr>
        <p:spPr>
          <a:xfrm>
            <a:off x="1547525" y="2534500"/>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Descend</a:t>
            </a:r>
            <a:endParaRPr b="1">
              <a:solidFill>
                <a:schemeClr val="accent4"/>
              </a:solidFill>
              <a:latin typeface="Ubuntu"/>
              <a:ea typeface="Ubuntu"/>
              <a:cs typeface="Ubuntu"/>
              <a:sym typeface="Ubuntu"/>
            </a:endParaRPr>
          </a:p>
          <a:p>
            <a:pPr indent="0" lvl="0" marL="0" rtl="0" algn="ctr">
              <a:spcBef>
                <a:spcPts val="0"/>
              </a:spcBef>
              <a:spcAft>
                <a:spcPts val="0"/>
              </a:spcAft>
              <a:buNone/>
            </a:pPr>
            <a:r>
              <a:rPr lang="en">
                <a:solidFill>
                  <a:schemeClr val="accent4"/>
                </a:solidFill>
                <a:latin typeface="Ubuntu"/>
                <a:ea typeface="Ubuntu"/>
                <a:cs typeface="Ubuntu"/>
                <a:sym typeface="Ubuntu"/>
              </a:rPr>
              <a:t>(minus sign)</a:t>
            </a:r>
            <a:endParaRPr>
              <a:solidFill>
                <a:schemeClr val="accent4"/>
              </a:solidFill>
              <a:latin typeface="Ubuntu"/>
              <a:ea typeface="Ubuntu"/>
              <a:cs typeface="Ubuntu"/>
              <a:sym typeface="Ubuntu"/>
            </a:endParaRPr>
          </a:p>
        </p:txBody>
      </p:sp>
      <p:pic>
        <p:nvPicPr>
          <p:cNvPr id="341" name="Google Shape;341;p66"/>
          <p:cNvPicPr preferRelativeResize="0"/>
          <p:nvPr/>
        </p:nvPicPr>
        <p:blipFill>
          <a:blip r:embed="rId4">
            <a:alphaModFix/>
          </a:blip>
          <a:stretch>
            <a:fillRect/>
          </a:stretch>
        </p:blipFill>
        <p:spPr>
          <a:xfrm>
            <a:off x="509963" y="3466425"/>
            <a:ext cx="3269895" cy="365760"/>
          </a:xfrm>
          <a:prstGeom prst="rect">
            <a:avLst/>
          </a:prstGeom>
          <a:noFill/>
          <a:ln>
            <a:noFill/>
          </a:ln>
        </p:spPr>
      </p:pic>
      <p:sp>
        <p:nvSpPr>
          <p:cNvPr id="342" name="Google Shape;342;p66"/>
          <p:cNvSpPr/>
          <p:nvPr/>
        </p:nvSpPr>
        <p:spPr>
          <a:xfrm>
            <a:off x="2411225" y="3859975"/>
            <a:ext cx="218400" cy="393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6"/>
          <p:cNvSpPr/>
          <p:nvPr/>
        </p:nvSpPr>
        <p:spPr>
          <a:xfrm flipH="1" rot="10800000">
            <a:off x="2143350" y="3072825"/>
            <a:ext cx="218400" cy="393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6"/>
          <p:cNvSpPr txBox="1"/>
          <p:nvPr/>
        </p:nvSpPr>
        <p:spPr>
          <a:xfrm>
            <a:off x="1840025" y="4281375"/>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Learning</a:t>
            </a:r>
            <a:endParaRPr b="1">
              <a:solidFill>
                <a:schemeClr val="accent4"/>
              </a:solidFill>
              <a:latin typeface="Ubuntu"/>
              <a:ea typeface="Ubuntu"/>
              <a:cs typeface="Ubuntu"/>
              <a:sym typeface="Ubuntu"/>
            </a:endParaRPr>
          </a:p>
          <a:p>
            <a:pPr indent="0" lvl="0" marL="0" rtl="0" algn="ctr">
              <a:spcBef>
                <a:spcPts val="0"/>
              </a:spcBef>
              <a:spcAft>
                <a:spcPts val="0"/>
              </a:spcAft>
              <a:buNone/>
            </a:pPr>
            <a:r>
              <a:rPr b="1" lang="en">
                <a:solidFill>
                  <a:schemeClr val="accent4"/>
                </a:solidFill>
                <a:latin typeface="Ubuntu"/>
                <a:ea typeface="Ubuntu"/>
                <a:cs typeface="Ubuntu"/>
                <a:sym typeface="Ubuntu"/>
              </a:rPr>
              <a:t>rate (LR)</a:t>
            </a:r>
            <a:endParaRPr b="1">
              <a:solidFill>
                <a:schemeClr val="accent4"/>
              </a:solidFill>
              <a:latin typeface="Ubuntu"/>
              <a:ea typeface="Ubuntu"/>
              <a:cs typeface="Ubuntu"/>
              <a:sym typeface="Ubuntu"/>
            </a:endParaRPr>
          </a:p>
        </p:txBody>
      </p:sp>
      <p:sp>
        <p:nvSpPr>
          <p:cNvPr id="345" name="Google Shape;345;p66"/>
          <p:cNvSpPr/>
          <p:nvPr/>
        </p:nvSpPr>
        <p:spPr>
          <a:xfrm>
            <a:off x="4349700" y="1234750"/>
            <a:ext cx="4446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L</a:t>
            </a:r>
            <a:r>
              <a:rPr baseline="-25000" lang="en">
                <a:solidFill>
                  <a:srgbClr val="0000FF"/>
                </a:solidFill>
              </a:rPr>
              <a:t>w</a:t>
            </a:r>
            <a:endParaRPr baseline="-25000">
              <a:solidFill>
                <a:srgbClr val="0000FF"/>
              </a:solidFill>
            </a:endParaRPr>
          </a:p>
        </p:txBody>
      </p:sp>
      <p:sp>
        <p:nvSpPr>
          <p:cNvPr id="346" name="Google Shape;346;p66"/>
          <p:cNvSpPr/>
          <p:nvPr/>
        </p:nvSpPr>
        <p:spPr>
          <a:xfrm>
            <a:off x="7154325" y="1495775"/>
            <a:ext cx="472800" cy="26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6"/>
          <p:cNvSpPr/>
          <p:nvPr/>
        </p:nvSpPr>
        <p:spPr>
          <a:xfrm>
            <a:off x="61665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6"/>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67"/>
          <p:cNvSpPr txBox="1"/>
          <p:nvPr>
            <p:ph idx="1" type="body"/>
          </p:nvPr>
        </p:nvSpPr>
        <p:spPr>
          <a:xfrm>
            <a:off x="177650" y="679750"/>
            <a:ext cx="8520600" cy="14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r>
              <a:rPr lang="en"/>
              <a:t> will allow us to compute the </a:t>
            </a:r>
            <a:r>
              <a:rPr b="1" lang="en" u="sng"/>
              <a:t>gradients of the loss function</a:t>
            </a:r>
            <a:r>
              <a:rPr lang="en"/>
              <a:t> with respect to:</a:t>
            </a:r>
            <a:endParaRPr/>
          </a:p>
          <a:p>
            <a:pPr indent="-342900" lvl="0" marL="457200" rtl="0" algn="l">
              <a:spcBef>
                <a:spcPts val="1000"/>
              </a:spcBef>
              <a:spcAft>
                <a:spcPts val="0"/>
              </a:spcAft>
              <a:buSzPts val="1800"/>
              <a:buChar char="●"/>
            </a:pPr>
            <a:r>
              <a:rPr lang="en"/>
              <a:t>all model parameters (</a:t>
            </a:r>
            <a:r>
              <a:rPr b="1" lang="en"/>
              <a:t>w</a:t>
            </a:r>
            <a:r>
              <a:rPr lang="en"/>
              <a:t>) - final goal during training</a:t>
            </a:r>
            <a:endParaRPr/>
          </a:p>
          <a:p>
            <a:pPr indent="-342900" lvl="0" marL="457200" rtl="0" algn="l">
              <a:spcBef>
                <a:spcPts val="0"/>
              </a:spcBef>
              <a:spcAft>
                <a:spcPts val="0"/>
              </a:spcAft>
              <a:buSzPts val="1800"/>
              <a:buChar char="●"/>
            </a:pPr>
            <a:r>
              <a:rPr lang="en"/>
              <a:t>input/intermediate data - visualization &amp; interpretability purposes.</a:t>
            </a:r>
            <a:endParaRPr/>
          </a:p>
          <a:p>
            <a:pPr indent="0" lvl="0" marL="0" rtl="0" algn="l">
              <a:spcBef>
                <a:spcPts val="1000"/>
              </a:spcBef>
              <a:spcAft>
                <a:spcPts val="1000"/>
              </a:spcAft>
              <a:buNone/>
            </a:pPr>
            <a:r>
              <a:rPr lang="en"/>
              <a:t>Gradients will </a:t>
            </a:r>
            <a:r>
              <a:rPr b="1" lang="en"/>
              <a:t>“flow”</a:t>
            </a:r>
            <a:r>
              <a:rPr lang="en"/>
              <a:t> from the output of the model towards the input (“back”).</a:t>
            </a:r>
            <a:endParaRPr/>
          </a:p>
        </p:txBody>
      </p:sp>
      <p:pic>
        <p:nvPicPr>
          <p:cNvPr id="354" name="Google Shape;354;p67"/>
          <p:cNvPicPr preferRelativeResize="0"/>
          <p:nvPr/>
        </p:nvPicPr>
        <p:blipFill>
          <a:blip r:embed="rId3">
            <a:alphaModFix/>
          </a:blip>
          <a:stretch>
            <a:fillRect/>
          </a:stretch>
        </p:blipFill>
        <p:spPr>
          <a:xfrm>
            <a:off x="902325" y="2654350"/>
            <a:ext cx="3038533" cy="2257326"/>
          </a:xfrm>
          <a:prstGeom prst="rect">
            <a:avLst/>
          </a:prstGeom>
          <a:noFill/>
          <a:ln>
            <a:noFill/>
          </a:ln>
        </p:spPr>
      </p:pic>
      <p:sp>
        <p:nvSpPr>
          <p:cNvPr id="355" name="Google Shape;355;p6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(GD)</a:t>
            </a:r>
            <a:endParaRPr/>
          </a:p>
        </p:txBody>
      </p:sp>
      <p:pic>
        <p:nvPicPr>
          <p:cNvPr id="356" name="Google Shape;356;p67" title="backprop-florida-nips-2017.m4v">
            <a:hlinkClick r:id="rId4"/>
          </p:cNvPr>
          <p:cNvPicPr preferRelativeResize="0"/>
          <p:nvPr/>
        </p:nvPicPr>
        <p:blipFill>
          <a:blip r:embed="rId5">
            <a:alphaModFix/>
          </a:blip>
          <a:stretch>
            <a:fillRect/>
          </a:stretch>
        </p:blipFill>
        <p:spPr>
          <a:xfrm>
            <a:off x="4536833" y="2928675"/>
            <a:ext cx="3251200"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simple perceptron</a:t>
            </a:r>
            <a:endParaRPr/>
          </a:p>
          <a:p>
            <a:pPr indent="0" lvl="0" marL="0" rtl="0" algn="l">
              <a:spcBef>
                <a:spcPts val="0"/>
              </a:spcBef>
              <a:spcAft>
                <a:spcPts val="0"/>
              </a:spcAft>
              <a:buNone/>
            </a:pPr>
            <a:r>
              <a:t/>
            </a:r>
            <a:endParaRPr/>
          </a:p>
        </p:txBody>
      </p:sp>
      <p:sp>
        <p:nvSpPr>
          <p:cNvPr id="362" name="Google Shape;362;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68"/>
          <p:cNvSpPr/>
          <p:nvPr/>
        </p:nvSpPr>
        <p:spPr>
          <a:xfrm>
            <a:off x="1286000" y="2579325"/>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σ</a:t>
            </a:r>
            <a:endParaRPr b="1" sz="1800"/>
          </a:p>
        </p:txBody>
      </p:sp>
      <p:cxnSp>
        <p:nvCxnSpPr>
          <p:cNvPr id="364" name="Google Shape;364;p68"/>
          <p:cNvCxnSpPr>
            <a:endCxn id="363" idx="2"/>
          </p:cNvCxnSpPr>
          <p:nvPr/>
        </p:nvCxnSpPr>
        <p:spPr>
          <a:xfrm flipH="1" rot="10800000">
            <a:off x="650300" y="2819775"/>
            <a:ext cx="635700" cy="77400"/>
          </a:xfrm>
          <a:prstGeom prst="straightConnector1">
            <a:avLst/>
          </a:prstGeom>
          <a:noFill/>
          <a:ln cap="flat" cmpd="sng" w="19050">
            <a:solidFill>
              <a:srgbClr val="EA9999"/>
            </a:solidFill>
            <a:prstDash val="solid"/>
            <a:round/>
            <a:headEnd len="med" w="med" type="none"/>
            <a:tailEnd len="med" w="med" type="triangle"/>
          </a:ln>
        </p:spPr>
      </p:cxnSp>
      <p:cxnSp>
        <p:nvCxnSpPr>
          <p:cNvPr id="365" name="Google Shape;365;p68"/>
          <p:cNvCxnSpPr>
            <a:endCxn id="363" idx="3"/>
          </p:cNvCxnSpPr>
          <p:nvPr/>
        </p:nvCxnSpPr>
        <p:spPr>
          <a:xfrm flipH="1" rot="10800000">
            <a:off x="992529" y="2989799"/>
            <a:ext cx="367500" cy="486300"/>
          </a:xfrm>
          <a:prstGeom prst="straightConnector1">
            <a:avLst/>
          </a:prstGeom>
          <a:noFill/>
          <a:ln cap="flat" cmpd="sng" w="19050">
            <a:solidFill>
              <a:srgbClr val="EA9999"/>
            </a:solidFill>
            <a:prstDash val="solid"/>
            <a:round/>
            <a:headEnd len="med" w="med" type="none"/>
            <a:tailEnd len="med" w="med" type="triangle"/>
          </a:ln>
        </p:spPr>
      </p:cxnSp>
      <p:cxnSp>
        <p:nvCxnSpPr>
          <p:cNvPr id="366" name="Google Shape;366;p68"/>
          <p:cNvCxnSpPr>
            <a:endCxn id="363" idx="0"/>
          </p:cNvCxnSpPr>
          <p:nvPr/>
        </p:nvCxnSpPr>
        <p:spPr>
          <a:xfrm>
            <a:off x="1335050" y="1870125"/>
            <a:ext cx="203700" cy="709200"/>
          </a:xfrm>
          <a:prstGeom prst="straightConnector1">
            <a:avLst/>
          </a:prstGeom>
          <a:noFill/>
          <a:ln cap="flat" cmpd="sng" w="19050">
            <a:solidFill>
              <a:srgbClr val="EA9999"/>
            </a:solidFill>
            <a:prstDash val="solid"/>
            <a:round/>
            <a:headEnd len="med" w="med" type="none"/>
            <a:tailEnd len="med" w="med" type="triangle"/>
          </a:ln>
        </p:spPr>
      </p:cxnSp>
      <p:cxnSp>
        <p:nvCxnSpPr>
          <p:cNvPr id="367" name="Google Shape;367;p68"/>
          <p:cNvCxnSpPr>
            <a:stCxn id="363" idx="6"/>
          </p:cNvCxnSpPr>
          <p:nvPr/>
        </p:nvCxnSpPr>
        <p:spPr>
          <a:xfrm flipH="1" rot="10800000">
            <a:off x="1791500" y="2807475"/>
            <a:ext cx="660300" cy="12300"/>
          </a:xfrm>
          <a:prstGeom prst="straightConnector1">
            <a:avLst/>
          </a:prstGeom>
          <a:noFill/>
          <a:ln cap="flat" cmpd="sng" w="19050">
            <a:solidFill>
              <a:srgbClr val="B4A7D6"/>
            </a:solidFill>
            <a:prstDash val="solid"/>
            <a:round/>
            <a:headEnd len="med" w="med" type="none"/>
            <a:tailEnd len="med" w="med" type="triangle"/>
          </a:ln>
        </p:spPr>
      </p:cxnSp>
      <p:sp>
        <p:nvSpPr>
          <p:cNvPr id="368" name="Google Shape;368;p68"/>
          <p:cNvSpPr txBox="1"/>
          <p:nvPr/>
        </p:nvSpPr>
        <p:spPr>
          <a:xfrm>
            <a:off x="968125" y="15095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69" name="Google Shape;369;p68"/>
          <p:cNvSpPr txBox="1"/>
          <p:nvPr/>
        </p:nvSpPr>
        <p:spPr>
          <a:xfrm>
            <a:off x="316925" y="270708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370" name="Google Shape;370;p68"/>
          <p:cNvSpPr txBox="1"/>
          <p:nvPr/>
        </p:nvSpPr>
        <p:spPr>
          <a:xfrm>
            <a:off x="544325" y="323733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2</a:t>
            </a:r>
            <a:endParaRPr baseline="-25000"/>
          </a:p>
        </p:txBody>
      </p:sp>
      <p:sp>
        <p:nvSpPr>
          <p:cNvPr id="371" name="Google Shape;371;p68"/>
          <p:cNvSpPr txBox="1"/>
          <p:nvPr/>
        </p:nvSpPr>
        <p:spPr>
          <a:xfrm>
            <a:off x="2451800" y="2579338"/>
            <a:ext cx="1186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 = {</a:t>
            </a:r>
            <a:r>
              <a:rPr lang="en">
                <a:solidFill>
                  <a:srgbClr val="000000"/>
                </a:solidFill>
                <a:latin typeface="Ubuntu"/>
                <a:ea typeface="Ubuntu"/>
                <a:cs typeface="Ubuntu"/>
                <a:sym typeface="Ubuntu"/>
              </a:rPr>
              <a:t>0</a:t>
            </a:r>
            <a:r>
              <a:rPr lang="en">
                <a:latin typeface="Ubuntu"/>
                <a:ea typeface="Ubuntu"/>
                <a:cs typeface="Ubuntu"/>
                <a:sym typeface="Ubuntu"/>
              </a:rPr>
              <a:t>, 1}</a:t>
            </a:r>
            <a:endParaRPr>
              <a:latin typeface="Ubuntu"/>
              <a:ea typeface="Ubuntu"/>
              <a:cs typeface="Ubuntu"/>
              <a:sym typeface="Ubuntu"/>
            </a:endParaRPr>
          </a:p>
        </p:txBody>
      </p:sp>
      <p:sp>
        <p:nvSpPr>
          <p:cNvPr id="372" name="Google Shape;372;p68"/>
          <p:cNvSpPr txBox="1"/>
          <p:nvPr/>
        </p:nvSpPr>
        <p:spPr>
          <a:xfrm>
            <a:off x="1386663" y="19472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a:t>
            </a:r>
            <a:endParaRPr b="1">
              <a:solidFill>
                <a:srgbClr val="CC0000"/>
              </a:solidFill>
            </a:endParaRPr>
          </a:p>
        </p:txBody>
      </p:sp>
      <p:sp>
        <p:nvSpPr>
          <p:cNvPr id="373" name="Google Shape;373;p68"/>
          <p:cNvSpPr txBox="1"/>
          <p:nvPr/>
        </p:nvSpPr>
        <p:spPr>
          <a:xfrm>
            <a:off x="783500" y="27739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1</a:t>
            </a:r>
            <a:endParaRPr b="1" baseline="-25000">
              <a:solidFill>
                <a:srgbClr val="CC0000"/>
              </a:solidFill>
            </a:endParaRPr>
          </a:p>
        </p:txBody>
      </p:sp>
      <p:sp>
        <p:nvSpPr>
          <p:cNvPr id="374" name="Google Shape;374;p68"/>
          <p:cNvSpPr txBox="1"/>
          <p:nvPr/>
        </p:nvSpPr>
        <p:spPr>
          <a:xfrm>
            <a:off x="1177400" y="31705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2</a:t>
            </a:r>
            <a:endParaRPr b="1" baseline="-25000">
              <a:solidFill>
                <a:srgbClr val="CC0000"/>
              </a:solidFill>
            </a:endParaRPr>
          </a:p>
        </p:txBody>
      </p:sp>
      <p:sp>
        <p:nvSpPr>
          <p:cNvPr id="375" name="Google Shape;375;p68"/>
          <p:cNvSpPr txBox="1"/>
          <p:nvPr/>
        </p:nvSpPr>
        <p:spPr>
          <a:xfrm>
            <a:off x="3744325" y="2007400"/>
            <a:ext cx="4948200" cy="12342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u="sng">
                <a:solidFill>
                  <a:srgbClr val="FF6633"/>
                </a:solidFill>
                <a:latin typeface="Ubuntu"/>
                <a:ea typeface="Ubuntu"/>
                <a:cs typeface="Ubuntu"/>
                <a:sym typeface="Ubuntu"/>
              </a:rPr>
              <a:t>Question</a:t>
            </a:r>
            <a:r>
              <a:rPr lang="en" sz="1800">
                <a:solidFill>
                  <a:srgbClr val="FF6633"/>
                </a:solidFill>
                <a:latin typeface="Ubuntu"/>
                <a:ea typeface="Ubuntu"/>
                <a:cs typeface="Ubuntu"/>
                <a:sym typeface="Ubuntu"/>
              </a:rPr>
              <a:t>: What is the computational graph (operations &amp; order) of this perceptron with a sigmoid activation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l">
              <a:lnSpc>
                <a:spcPct val="115000"/>
              </a:lnSpc>
              <a:spcBef>
                <a:spcPts val="0"/>
              </a:spcBef>
              <a:spcAft>
                <a:spcPts val="0"/>
              </a:spcAft>
              <a:buNone/>
            </a:pPr>
            <a:r>
              <a:t/>
            </a:r>
            <a:endParaRPr sz="1800">
              <a:solidFill>
                <a:srgbClr val="FF6633"/>
              </a:solidFill>
              <a:latin typeface="Ubuntu"/>
              <a:ea typeface="Ubuntu"/>
              <a:cs typeface="Ubuntu"/>
              <a:sym typeface="Ubuntu"/>
            </a:endParaRPr>
          </a:p>
          <a:p>
            <a:pPr indent="0" lvl="0" marL="0" rtl="0" algn="just">
              <a:lnSpc>
                <a:spcPct val="115000"/>
              </a:lnSpc>
              <a:spcBef>
                <a:spcPts val="0"/>
              </a:spcBef>
              <a:spcAft>
                <a:spcPts val="0"/>
              </a:spcAft>
              <a:buNone/>
            </a:pPr>
            <a:r>
              <a:t/>
            </a:r>
            <a:endParaRPr sz="1800">
              <a:solidFill>
                <a:srgbClr val="FF6633"/>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graph of a perceptron</a:t>
            </a:r>
            <a:endParaRPr/>
          </a:p>
          <a:p>
            <a:pPr indent="0" lvl="0" marL="0" rtl="0" algn="l">
              <a:spcBef>
                <a:spcPts val="0"/>
              </a:spcBef>
              <a:spcAft>
                <a:spcPts val="0"/>
              </a:spcAft>
              <a:buNone/>
            </a:pPr>
            <a:r>
              <a:t/>
            </a:r>
            <a:endParaRPr/>
          </a:p>
        </p:txBody>
      </p:sp>
      <p:sp>
        <p:nvSpPr>
          <p:cNvPr id="381" name="Google Shape;381;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69"/>
          <p:cNvSpPr/>
          <p:nvPr/>
        </p:nvSpPr>
        <p:spPr>
          <a:xfrm>
            <a:off x="1286000" y="2579325"/>
            <a:ext cx="505500" cy="4809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σ</a:t>
            </a:r>
            <a:endParaRPr b="1" sz="1800"/>
          </a:p>
        </p:txBody>
      </p:sp>
      <p:cxnSp>
        <p:nvCxnSpPr>
          <p:cNvPr id="383" name="Google Shape;383;p69"/>
          <p:cNvCxnSpPr>
            <a:endCxn id="382" idx="2"/>
          </p:cNvCxnSpPr>
          <p:nvPr/>
        </p:nvCxnSpPr>
        <p:spPr>
          <a:xfrm flipH="1" rot="10800000">
            <a:off x="650300" y="2819775"/>
            <a:ext cx="635700" cy="77400"/>
          </a:xfrm>
          <a:prstGeom prst="straightConnector1">
            <a:avLst/>
          </a:prstGeom>
          <a:noFill/>
          <a:ln cap="flat" cmpd="sng" w="19050">
            <a:solidFill>
              <a:srgbClr val="EA9999"/>
            </a:solidFill>
            <a:prstDash val="solid"/>
            <a:round/>
            <a:headEnd len="med" w="med" type="none"/>
            <a:tailEnd len="med" w="med" type="triangle"/>
          </a:ln>
        </p:spPr>
      </p:cxnSp>
      <p:cxnSp>
        <p:nvCxnSpPr>
          <p:cNvPr id="384" name="Google Shape;384;p69"/>
          <p:cNvCxnSpPr>
            <a:endCxn id="382" idx="3"/>
          </p:cNvCxnSpPr>
          <p:nvPr/>
        </p:nvCxnSpPr>
        <p:spPr>
          <a:xfrm flipH="1" rot="10800000">
            <a:off x="992529" y="2989799"/>
            <a:ext cx="367500" cy="486300"/>
          </a:xfrm>
          <a:prstGeom prst="straightConnector1">
            <a:avLst/>
          </a:prstGeom>
          <a:noFill/>
          <a:ln cap="flat" cmpd="sng" w="19050">
            <a:solidFill>
              <a:srgbClr val="EA9999"/>
            </a:solidFill>
            <a:prstDash val="solid"/>
            <a:round/>
            <a:headEnd len="med" w="med" type="none"/>
            <a:tailEnd len="med" w="med" type="triangle"/>
          </a:ln>
        </p:spPr>
      </p:cxnSp>
      <p:cxnSp>
        <p:nvCxnSpPr>
          <p:cNvPr id="385" name="Google Shape;385;p69"/>
          <p:cNvCxnSpPr>
            <a:endCxn id="382" idx="0"/>
          </p:cNvCxnSpPr>
          <p:nvPr/>
        </p:nvCxnSpPr>
        <p:spPr>
          <a:xfrm>
            <a:off x="1335050" y="1870125"/>
            <a:ext cx="203700" cy="709200"/>
          </a:xfrm>
          <a:prstGeom prst="straightConnector1">
            <a:avLst/>
          </a:prstGeom>
          <a:noFill/>
          <a:ln cap="flat" cmpd="sng" w="19050">
            <a:solidFill>
              <a:srgbClr val="EA9999"/>
            </a:solidFill>
            <a:prstDash val="solid"/>
            <a:round/>
            <a:headEnd len="med" w="med" type="none"/>
            <a:tailEnd len="med" w="med" type="triangle"/>
          </a:ln>
        </p:spPr>
      </p:cxnSp>
      <p:cxnSp>
        <p:nvCxnSpPr>
          <p:cNvPr id="386" name="Google Shape;386;p69"/>
          <p:cNvCxnSpPr>
            <a:stCxn id="382" idx="6"/>
          </p:cNvCxnSpPr>
          <p:nvPr/>
        </p:nvCxnSpPr>
        <p:spPr>
          <a:xfrm flipH="1" rot="10800000">
            <a:off x="1791500" y="2807475"/>
            <a:ext cx="660300" cy="12300"/>
          </a:xfrm>
          <a:prstGeom prst="straightConnector1">
            <a:avLst/>
          </a:prstGeom>
          <a:noFill/>
          <a:ln cap="flat" cmpd="sng" w="19050">
            <a:solidFill>
              <a:srgbClr val="B4A7D6"/>
            </a:solidFill>
            <a:prstDash val="solid"/>
            <a:round/>
            <a:headEnd len="med" w="med" type="none"/>
            <a:tailEnd len="med" w="med" type="triangle"/>
          </a:ln>
        </p:spPr>
      </p:cxnSp>
      <p:sp>
        <p:nvSpPr>
          <p:cNvPr id="387" name="Google Shape;387;p69"/>
          <p:cNvSpPr txBox="1"/>
          <p:nvPr/>
        </p:nvSpPr>
        <p:spPr>
          <a:xfrm>
            <a:off x="968125" y="15095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88" name="Google Shape;388;p69"/>
          <p:cNvSpPr txBox="1"/>
          <p:nvPr/>
        </p:nvSpPr>
        <p:spPr>
          <a:xfrm>
            <a:off x="316925" y="270708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389" name="Google Shape;389;p69"/>
          <p:cNvSpPr txBox="1"/>
          <p:nvPr/>
        </p:nvSpPr>
        <p:spPr>
          <a:xfrm>
            <a:off x="544325" y="3237338"/>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2</a:t>
            </a:r>
            <a:endParaRPr baseline="-25000"/>
          </a:p>
        </p:txBody>
      </p:sp>
      <p:sp>
        <p:nvSpPr>
          <p:cNvPr id="390" name="Google Shape;390;p69"/>
          <p:cNvSpPr txBox="1"/>
          <p:nvPr/>
        </p:nvSpPr>
        <p:spPr>
          <a:xfrm>
            <a:off x="2451800" y="2579338"/>
            <a:ext cx="1186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y = {</a:t>
            </a:r>
            <a:r>
              <a:rPr lang="en">
                <a:solidFill>
                  <a:srgbClr val="000000"/>
                </a:solidFill>
                <a:latin typeface="Ubuntu"/>
                <a:ea typeface="Ubuntu"/>
                <a:cs typeface="Ubuntu"/>
                <a:sym typeface="Ubuntu"/>
              </a:rPr>
              <a:t>0</a:t>
            </a:r>
            <a:r>
              <a:rPr lang="en">
                <a:latin typeface="Ubuntu"/>
                <a:ea typeface="Ubuntu"/>
                <a:cs typeface="Ubuntu"/>
                <a:sym typeface="Ubuntu"/>
              </a:rPr>
              <a:t>, 1}</a:t>
            </a:r>
            <a:endParaRPr>
              <a:latin typeface="Ubuntu"/>
              <a:ea typeface="Ubuntu"/>
              <a:cs typeface="Ubuntu"/>
              <a:sym typeface="Ubuntu"/>
            </a:endParaRPr>
          </a:p>
        </p:txBody>
      </p:sp>
      <p:sp>
        <p:nvSpPr>
          <p:cNvPr id="391" name="Google Shape;391;p69"/>
          <p:cNvSpPr txBox="1"/>
          <p:nvPr/>
        </p:nvSpPr>
        <p:spPr>
          <a:xfrm>
            <a:off x="1386663" y="194726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a:t>
            </a:r>
            <a:endParaRPr b="1">
              <a:solidFill>
                <a:srgbClr val="CC0000"/>
              </a:solidFill>
            </a:endParaRPr>
          </a:p>
        </p:txBody>
      </p:sp>
      <p:sp>
        <p:nvSpPr>
          <p:cNvPr id="392" name="Google Shape;392;p69"/>
          <p:cNvSpPr txBox="1"/>
          <p:nvPr/>
        </p:nvSpPr>
        <p:spPr>
          <a:xfrm>
            <a:off x="783500" y="27739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1</a:t>
            </a:r>
            <a:endParaRPr b="1" baseline="-25000">
              <a:solidFill>
                <a:srgbClr val="CC0000"/>
              </a:solidFill>
            </a:endParaRPr>
          </a:p>
        </p:txBody>
      </p:sp>
      <p:sp>
        <p:nvSpPr>
          <p:cNvPr id="393" name="Google Shape;393;p69"/>
          <p:cNvSpPr txBox="1"/>
          <p:nvPr/>
        </p:nvSpPr>
        <p:spPr>
          <a:xfrm>
            <a:off x="1177400" y="3170513"/>
            <a:ext cx="4482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w</a:t>
            </a:r>
            <a:r>
              <a:rPr b="1" baseline="-25000" lang="en">
                <a:solidFill>
                  <a:srgbClr val="CC0000"/>
                </a:solidFill>
              </a:rPr>
              <a:t>2</a:t>
            </a:r>
            <a:endParaRPr b="1" baseline="-25000">
              <a:solidFill>
                <a:srgbClr val="CC0000"/>
              </a:solidFill>
            </a:endParaRPr>
          </a:p>
        </p:txBody>
      </p:sp>
      <p:sp>
        <p:nvSpPr>
          <p:cNvPr id="394" name="Google Shape;394;p69"/>
          <p:cNvSpPr/>
          <p:nvPr/>
        </p:nvSpPr>
        <p:spPr>
          <a:xfrm>
            <a:off x="4715832" y="1596663"/>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395" name="Google Shape;395;p69"/>
          <p:cNvCxnSpPr/>
          <p:nvPr/>
        </p:nvCxnSpPr>
        <p:spPr>
          <a:xfrm>
            <a:off x="4063673" y="1419030"/>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396" name="Google Shape;396;p69"/>
          <p:cNvCxnSpPr/>
          <p:nvPr/>
        </p:nvCxnSpPr>
        <p:spPr>
          <a:xfrm flipH="1" rot="10800000">
            <a:off x="4063673" y="1854834"/>
            <a:ext cx="657600" cy="233400"/>
          </a:xfrm>
          <a:prstGeom prst="straightConnector1">
            <a:avLst/>
          </a:prstGeom>
          <a:noFill/>
          <a:ln cap="flat" cmpd="sng" w="9525">
            <a:solidFill>
              <a:srgbClr val="000000"/>
            </a:solidFill>
            <a:prstDash val="solid"/>
            <a:round/>
            <a:headEnd len="sm" w="sm" type="none"/>
            <a:tailEnd len="med" w="med" type="triangle"/>
          </a:ln>
        </p:spPr>
      </p:cxnSp>
      <p:sp>
        <p:nvSpPr>
          <p:cNvPr id="397" name="Google Shape;397;p69"/>
          <p:cNvSpPr/>
          <p:nvPr/>
        </p:nvSpPr>
        <p:spPr>
          <a:xfrm>
            <a:off x="4712115" y="2774969"/>
            <a:ext cx="350700" cy="368700"/>
          </a:xfrm>
          <a:prstGeom prst="ellipse">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x</a:t>
            </a:r>
            <a:endParaRPr/>
          </a:p>
        </p:txBody>
      </p:sp>
      <p:cxnSp>
        <p:nvCxnSpPr>
          <p:cNvPr id="398" name="Google Shape;398;p69"/>
          <p:cNvCxnSpPr/>
          <p:nvPr/>
        </p:nvCxnSpPr>
        <p:spPr>
          <a:xfrm>
            <a:off x="4059956" y="2597336"/>
            <a:ext cx="652200" cy="301800"/>
          </a:xfrm>
          <a:prstGeom prst="straightConnector1">
            <a:avLst/>
          </a:prstGeom>
          <a:noFill/>
          <a:ln cap="flat" cmpd="sng" w="9525">
            <a:solidFill>
              <a:srgbClr val="000000"/>
            </a:solidFill>
            <a:prstDash val="solid"/>
            <a:round/>
            <a:headEnd len="sm" w="sm" type="none"/>
            <a:tailEnd len="med" w="med" type="triangle"/>
          </a:ln>
        </p:spPr>
      </p:cxnSp>
      <p:cxnSp>
        <p:nvCxnSpPr>
          <p:cNvPr id="399" name="Google Shape;399;p69"/>
          <p:cNvCxnSpPr/>
          <p:nvPr/>
        </p:nvCxnSpPr>
        <p:spPr>
          <a:xfrm flipH="1" rot="10800000">
            <a:off x="4059956" y="3033140"/>
            <a:ext cx="657600" cy="233400"/>
          </a:xfrm>
          <a:prstGeom prst="straightConnector1">
            <a:avLst/>
          </a:prstGeom>
          <a:noFill/>
          <a:ln cap="flat" cmpd="sng" w="9525">
            <a:solidFill>
              <a:srgbClr val="000000"/>
            </a:solidFill>
            <a:prstDash val="solid"/>
            <a:round/>
            <a:headEnd len="sm" w="sm" type="none"/>
            <a:tailEnd len="med" w="med" type="triangle"/>
          </a:ln>
        </p:spPr>
      </p:cxnSp>
      <p:sp>
        <p:nvSpPr>
          <p:cNvPr id="400" name="Google Shape;400;p69"/>
          <p:cNvSpPr txBox="1"/>
          <p:nvPr/>
        </p:nvSpPr>
        <p:spPr>
          <a:xfrm>
            <a:off x="3735563" y="1128000"/>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401" name="Google Shape;401;p69"/>
          <p:cNvSpPr txBox="1"/>
          <p:nvPr/>
        </p:nvSpPr>
        <p:spPr>
          <a:xfrm>
            <a:off x="3735563" y="1834242"/>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402" name="Google Shape;402;p69"/>
          <p:cNvSpPr txBox="1"/>
          <p:nvPr/>
        </p:nvSpPr>
        <p:spPr>
          <a:xfrm>
            <a:off x="3735563" y="231188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403" name="Google Shape;403;p69"/>
          <p:cNvSpPr txBox="1"/>
          <p:nvPr/>
        </p:nvSpPr>
        <p:spPr>
          <a:xfrm>
            <a:off x="3735563" y="3018125"/>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404" name="Google Shape;404;p69"/>
          <p:cNvSpPr txBox="1"/>
          <p:nvPr/>
        </p:nvSpPr>
        <p:spPr>
          <a:xfrm>
            <a:off x="-59000" y="4883325"/>
            <a:ext cx="79722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Ubuntu"/>
                <a:ea typeface="Ubuntu"/>
                <a:cs typeface="Ubuntu"/>
                <a:sym typeface="Ubuntu"/>
              </a:rPr>
              <a:t>Example adapted from </a:t>
            </a:r>
            <a:r>
              <a:rPr lang="en" sz="1000" u="sng">
                <a:solidFill>
                  <a:schemeClr val="hlink"/>
                </a:solidFill>
                <a:latin typeface="Ubuntu"/>
                <a:ea typeface="Ubuntu"/>
                <a:cs typeface="Ubuntu"/>
                <a:sym typeface="Ubuntu"/>
                <a:hlinkClick r:id="rId3"/>
              </a:rPr>
              <a:t>“CS231n: Convolutional Neural Networks for Visual Recognition”</a:t>
            </a:r>
            <a:r>
              <a:rPr lang="en" sz="1000">
                <a:latin typeface="Ubuntu"/>
                <a:ea typeface="Ubuntu"/>
                <a:cs typeface="Ubuntu"/>
                <a:sym typeface="Ubuntu"/>
              </a:rPr>
              <a:t>, Stanford University.</a:t>
            </a:r>
            <a:endParaRPr sz="1000">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